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2" r:id="rId2"/>
    <p:sldId id="458" r:id="rId3"/>
    <p:sldId id="459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41" r:id="rId12"/>
    <p:sldId id="430" r:id="rId13"/>
    <p:sldId id="439" r:id="rId14"/>
    <p:sldId id="461" r:id="rId15"/>
    <p:sldId id="469" r:id="rId16"/>
    <p:sldId id="460" r:id="rId17"/>
    <p:sldId id="470" r:id="rId18"/>
    <p:sldId id="471" r:id="rId19"/>
    <p:sldId id="472" r:id="rId20"/>
    <p:sldId id="440" r:id="rId21"/>
    <p:sldId id="447" r:id="rId22"/>
    <p:sldId id="443" r:id="rId23"/>
    <p:sldId id="444" r:id="rId24"/>
    <p:sldId id="445" r:id="rId25"/>
    <p:sldId id="442" r:id="rId26"/>
    <p:sldId id="446" r:id="rId27"/>
    <p:sldId id="41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Frutiger 55 Roman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0066"/>
    <a:srgbClr val="006600"/>
    <a:srgbClr val="33CC33"/>
    <a:srgbClr val="FFCC00"/>
    <a:srgbClr val="FF9966"/>
    <a:srgbClr val="FFCC9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634" autoAdjust="0"/>
    <p:restoredTop sz="99893" autoAdjust="0"/>
  </p:normalViewPr>
  <p:slideViewPr>
    <p:cSldViewPr snapToGrid="0">
      <p:cViewPr>
        <p:scale>
          <a:sx n="75" d="100"/>
          <a:sy n="75" d="100"/>
        </p:scale>
        <p:origin x="-1638" y="-480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1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6288088" y="0"/>
            <a:ext cx="722312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US" sz="1200" i="1">
                <a:latin typeface="Frutiger 55 Roman" pitchFamily="34" charset="0"/>
                <a:cs typeface="+mn-cs"/>
              </a:rPr>
              <a:t>Page </a:t>
            </a:r>
            <a:fld id="{5202D1A2-C3EE-4579-A50F-DF1A869EF862}" type="slidenum">
              <a:rPr lang="en-US" sz="1200" i="1">
                <a:latin typeface="Frutiger 55 Roman" pitchFamily="34" charset="0"/>
                <a:cs typeface="+mn-cs"/>
              </a:rPr>
              <a:pPr algn="ctr" eaLnBrk="0" hangingPunct="0">
                <a:defRPr/>
              </a:pPr>
              <a:t>‹#›</a:t>
            </a:fld>
            <a:endParaRPr lang="en-US" sz="1200" i="1">
              <a:latin typeface="Frutiger 55 Roman" pitchFamily="34" charset="0"/>
              <a:cs typeface="+mn-cs"/>
            </a:endParaRP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366713" y="8910638"/>
            <a:ext cx="37814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0" hangingPunct="0">
              <a:defRPr/>
            </a:pPr>
            <a:r>
              <a:rPr lang="en-US" sz="1000" b="0" i="1" smtClean="0">
                <a:solidFill>
                  <a:srgbClr val="000000"/>
                </a:solidFill>
                <a:cs typeface="+mn-cs"/>
              </a:rPr>
              <a:t>© Lucent Technologies 2004 - All Rights Reserved - Proprietary </a:t>
            </a:r>
          </a:p>
        </p:txBody>
      </p:sp>
      <p:graphicFrame>
        <p:nvGraphicFramePr>
          <p:cNvPr id="1026" name="AutoShape 10"/>
          <p:cNvGraphicFramePr>
            <a:graphicFrameLocks noChangeAspect="1"/>
          </p:cNvGraphicFramePr>
          <p:nvPr/>
        </p:nvGraphicFramePr>
        <p:xfrm>
          <a:off x="5075238" y="8724900"/>
          <a:ext cx="1890712" cy="527050"/>
        </p:xfrm>
        <a:graphic>
          <a:graphicData uri="http://schemas.openxmlformats.org/presentationml/2006/ole">
            <p:oleObj spid="_x0000_s1037" name="Photo Editor Photo" r:id="rId3" imgW="0" imgH="0" progId="">
              <p:embed/>
            </p:oleObj>
          </a:graphicData>
        </a:graphic>
      </p:graphicFrame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23813" y="0"/>
            <a:ext cx="1852612" cy="298450"/>
            <a:chOff x="57" y="4118"/>
            <a:chExt cx="1167" cy="188"/>
          </a:xfrm>
        </p:grpSpPr>
        <p:sp>
          <p:nvSpPr>
            <p:cNvPr id="1031" name="Picture 10" descr="Accelerate_2"/>
            <p:cNvSpPr>
              <a:spLocks noChangeAspect="1" noChangeArrowheads="1"/>
            </p:cNvSpPr>
            <p:nvPr userDrawn="1"/>
          </p:nvSpPr>
          <p:spPr bwMode="auto">
            <a:xfrm>
              <a:off x="57" y="4135"/>
              <a:ext cx="111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9" name="Text Box 11"/>
            <p:cNvSpPr txBox="1">
              <a:spLocks noChangeArrowheads="1"/>
            </p:cNvSpPr>
            <p:nvPr userDrawn="1"/>
          </p:nvSpPr>
          <p:spPr bwMode="auto">
            <a:xfrm>
              <a:off x="1073" y="4118"/>
              <a:ext cx="151" cy="1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54864" tIns="27432" rIns="54864" bIns="27432" anchorCtr="1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700" smtClean="0">
                  <a:cs typeface="+mn-cs"/>
                </a:rPr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62058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14838"/>
            <a:ext cx="5133975" cy="418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58" tIns="46722" rIns="95058" bIns="46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7087" cy="3478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6288088" y="0"/>
            <a:ext cx="722312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US" sz="1200" i="1">
                <a:latin typeface="Frutiger 55 Roman" pitchFamily="34" charset="0"/>
                <a:cs typeface="+mn-cs"/>
              </a:rPr>
              <a:t>Page </a:t>
            </a:r>
            <a:fld id="{1E0597F1-4917-4E0F-B228-1828500AA3D1}" type="slidenum">
              <a:rPr lang="en-US" sz="1200" i="1">
                <a:latin typeface="Frutiger 55 Roman" pitchFamily="34" charset="0"/>
                <a:cs typeface="+mn-cs"/>
              </a:rPr>
              <a:pPr algn="ctr" eaLnBrk="0" hangingPunct="0">
                <a:defRPr/>
              </a:pPr>
              <a:t>‹#›</a:t>
            </a:fld>
            <a:endParaRPr lang="en-US" sz="1200" i="1">
              <a:latin typeface="Frutiger 55 Roman" pitchFamily="34" charset="0"/>
              <a:cs typeface="+mn-cs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366713" y="8910638"/>
            <a:ext cx="37814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800" b="1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0" hangingPunct="0">
              <a:defRPr/>
            </a:pPr>
            <a:r>
              <a:rPr lang="en-US" sz="1000" b="0" i="1" smtClean="0">
                <a:solidFill>
                  <a:srgbClr val="000000"/>
                </a:solidFill>
                <a:cs typeface="+mn-cs"/>
              </a:rPr>
              <a:t>© Lucent Technologies 2004 - All Rights Reserved - Proprietary </a:t>
            </a:r>
          </a:p>
        </p:txBody>
      </p:sp>
      <p:graphicFrame>
        <p:nvGraphicFramePr>
          <p:cNvPr id="2050" name="AutoShape 12"/>
          <p:cNvGraphicFramePr>
            <a:graphicFrameLocks noChangeAspect="1"/>
          </p:cNvGraphicFramePr>
          <p:nvPr/>
        </p:nvGraphicFramePr>
        <p:xfrm>
          <a:off x="5075238" y="8724900"/>
          <a:ext cx="1890712" cy="527050"/>
        </p:xfrm>
        <a:graphic>
          <a:graphicData uri="http://schemas.openxmlformats.org/presentationml/2006/ole">
            <p:oleObj spid="_x0000_s2061" name="Photo Editor Photo" r:id="rId3" imgW="0" imgH="0" progId="">
              <p:embed/>
            </p:oleObj>
          </a:graphicData>
        </a:graphic>
      </p:graphicFrame>
      <p:grpSp>
        <p:nvGrpSpPr>
          <p:cNvPr id="2056" name="Group 11"/>
          <p:cNvGrpSpPr>
            <a:grpSpLocks/>
          </p:cNvGrpSpPr>
          <p:nvPr/>
        </p:nvGrpSpPr>
        <p:grpSpPr bwMode="auto">
          <a:xfrm>
            <a:off x="23813" y="0"/>
            <a:ext cx="1852612" cy="298450"/>
            <a:chOff x="57" y="4118"/>
            <a:chExt cx="1167" cy="188"/>
          </a:xfrm>
        </p:grpSpPr>
        <p:sp>
          <p:nvSpPr>
            <p:cNvPr id="2057" name="Picture 12" descr="Accelerate_2"/>
            <p:cNvSpPr>
              <a:spLocks noChangeAspect="1" noChangeArrowheads="1"/>
            </p:cNvSpPr>
            <p:nvPr userDrawn="1"/>
          </p:nvSpPr>
          <p:spPr bwMode="auto">
            <a:xfrm>
              <a:off x="57" y="4135"/>
              <a:ext cx="111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Text Box 13"/>
            <p:cNvSpPr txBox="1">
              <a:spLocks noChangeArrowheads="1"/>
            </p:cNvSpPr>
            <p:nvPr userDrawn="1"/>
          </p:nvSpPr>
          <p:spPr bwMode="auto">
            <a:xfrm>
              <a:off x="1073" y="4118"/>
              <a:ext cx="151" cy="1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54864" tIns="27432" rIns="54864" bIns="27432" anchorCtr="1">
              <a:spAutoFit/>
            </a:bodyPr>
            <a:lstStyle>
              <a:lvl1pPr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1pPr>
              <a:lvl2pPr marL="742950" indent="-28575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2pPr>
              <a:lvl3pPr marL="1143000" indent="-22860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3pPr>
              <a:lvl4pPr marL="1600200" indent="-22860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4pPr>
              <a:lvl5pPr marL="2057400" indent="-228600"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800" b="1">
                  <a:solidFill>
                    <a:schemeClr val="tx1"/>
                  </a:solidFill>
                  <a:latin typeface="Frutiger 55 Roman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700" smtClean="0">
                  <a:cs typeface="+mn-cs"/>
                </a:rPr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9451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63550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27100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90650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52613" algn="l" defTabSz="9398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Frutiger 55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Вставить слайд по </a:t>
            </a:r>
            <a:r>
              <a:rPr lang="ru-RU" dirty="0" err="1" smtClean="0"/>
              <a:t>инфофоруму</a:t>
            </a:r>
            <a:r>
              <a:rPr lang="ru-RU" dirty="0" smtClean="0"/>
              <a:t>,</a:t>
            </a:r>
            <a:r>
              <a:rPr lang="ru-RU" baseline="0" dirty="0" smtClean="0"/>
              <a:t> лучшая кафедра ИБ в России обязательно большой вид </a:t>
            </a:r>
            <a:r>
              <a:rPr lang="ru-RU" baseline="0" dirty="0" err="1" smtClean="0"/>
              <a:t>аудитрии</a:t>
            </a:r>
            <a:r>
              <a:rPr lang="ru-RU" baseline="0" dirty="0" smtClean="0"/>
              <a:t> (с </a:t>
            </a:r>
            <a:r>
              <a:rPr lang="en-US" baseline="0" dirty="0" smtClean="0"/>
              <a:t>Infoforu.ru</a:t>
            </a:r>
            <a:r>
              <a:rPr lang="ru-RU" baseline="0" dirty="0" smtClean="0"/>
              <a:t>) и наши награды </a:t>
            </a:r>
          </a:p>
          <a:p>
            <a:r>
              <a:rPr lang="ru-RU" baseline="0" dirty="0" smtClean="0"/>
              <a:t>Вставить на 1-ю </a:t>
            </a:r>
            <a:r>
              <a:rPr lang="ru-RU" baseline="0" smtClean="0"/>
              <a:t>страницу награду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970811" y="8829424"/>
            <a:ext cx="3037950" cy="465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2E07BF-2943-42E0-9B46-9CBD182B8C8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Frutiger 55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Добвить</a:t>
            </a:r>
            <a:r>
              <a:rPr lang="ru-RU" dirty="0" smtClean="0"/>
              <a:t> </a:t>
            </a:r>
            <a:r>
              <a:rPr lang="en-US" dirty="0" smtClean="0"/>
              <a:t>Anders</a:t>
            </a:r>
            <a:r>
              <a:rPr lang="en-US" baseline="0" dirty="0" smtClean="0"/>
              <a:t> Carlson – </a:t>
            </a:r>
            <a:r>
              <a:rPr lang="ru-RU" baseline="0" dirty="0" smtClean="0"/>
              <a:t>лекции по </a:t>
            </a:r>
            <a:r>
              <a:rPr lang="en-US" sz="1200" dirty="0" smtClean="0">
                <a:cs typeface="Arial" charset="0"/>
              </a:rPr>
              <a:t>Digital Forensic</a:t>
            </a:r>
            <a:r>
              <a:rPr lang="en-US" sz="1200" baseline="0" dirty="0" smtClean="0">
                <a:cs typeface="Arial" charset="0"/>
              </a:rPr>
              <a:t> </a:t>
            </a:r>
            <a:r>
              <a:rPr lang="ru-RU" sz="1200" baseline="0" dirty="0" smtClean="0">
                <a:cs typeface="Arial" charset="0"/>
              </a:rPr>
              <a:t>и его фотку </a:t>
            </a:r>
            <a:endParaRPr lang="ru-RU" sz="1200" dirty="0"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970811" y="8829424"/>
            <a:ext cx="3037950" cy="465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2E07BF-2943-42E0-9B46-9CBD182B8C8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E9B35F4C-7A1F-453B-9AE1-838F1E73748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44525" y="303213"/>
            <a:ext cx="8226425" cy="1190625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algn="r">
              <a:defRPr sz="3200" b="0">
                <a:solidFill>
                  <a:srgbClr val="CC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840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44525" y="4445000"/>
            <a:ext cx="5040313" cy="498475"/>
          </a:xfrm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marL="0" indent="115888">
              <a:lnSpc>
                <a:spcPts val="3200"/>
              </a:lnSpc>
              <a:spcBef>
                <a:spcPct val="35000"/>
              </a:spcBef>
              <a:spcAft>
                <a:spcPct val="5000"/>
              </a:spcAft>
              <a:buSzPct val="50000"/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2913" y="257175"/>
            <a:ext cx="2120900" cy="6173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7038" y="257175"/>
            <a:ext cx="6213475" cy="6173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73138"/>
            <a:ext cx="4038600" cy="545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73138"/>
            <a:ext cx="4038600" cy="545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57175"/>
            <a:ext cx="8486775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3138"/>
            <a:ext cx="82296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2"/>
          <p:cNvSpPr>
            <a:spLocks noChangeArrowheads="1"/>
          </p:cNvSpPr>
          <p:nvPr/>
        </p:nvSpPr>
        <p:spPr bwMode="auto">
          <a:xfrm rot="5400000">
            <a:off x="-3354387" y="3355975"/>
            <a:ext cx="6858000" cy="146050"/>
          </a:xfrm>
          <a:prstGeom prst="rect">
            <a:avLst/>
          </a:prstGeom>
          <a:gradFill rotWithShape="1">
            <a:gsLst>
              <a:gs pos="0">
                <a:srgbClr val="CACACA"/>
              </a:gs>
              <a:gs pos="100000">
                <a:srgbClr val="5D5D5D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Frutiger 55 Roman" pitchFamily="34" charset="0"/>
              <a:cs typeface="+mn-cs"/>
            </a:endParaRPr>
          </a:p>
        </p:txBody>
      </p:sp>
      <p:sp>
        <p:nvSpPr>
          <p:cNvPr id="1030" name="Rectangle 53"/>
          <p:cNvSpPr>
            <a:spLocks noChangeArrowheads="1"/>
          </p:cNvSpPr>
          <p:nvPr/>
        </p:nvSpPr>
        <p:spPr bwMode="auto">
          <a:xfrm rot="5400000">
            <a:off x="-611188" y="611188"/>
            <a:ext cx="1371601" cy="14605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Frutiger 55 Roman" pitchFamily="34" charset="0"/>
              <a:cs typeface="+mn-cs"/>
            </a:endParaRPr>
          </a:p>
        </p:txBody>
      </p:sp>
      <p:sp>
        <p:nvSpPr>
          <p:cNvPr id="1031" name="Text Box 54"/>
          <p:cNvSpPr txBox="1">
            <a:spLocks noChangeArrowheads="1"/>
          </p:cNvSpPr>
          <p:nvPr/>
        </p:nvSpPr>
        <p:spPr bwMode="auto">
          <a:xfrm>
            <a:off x="623888" y="1436688"/>
            <a:ext cx="4368800" cy="4270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Char char="•"/>
              <a:defRPr/>
            </a:pPr>
            <a:endParaRPr lang="en-US" sz="220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32" name="Rectangle 55"/>
          <p:cNvSpPr>
            <a:spLocks noChangeArrowheads="1"/>
          </p:cNvSpPr>
          <p:nvPr/>
        </p:nvSpPr>
        <p:spPr bwMode="auto">
          <a:xfrm>
            <a:off x="660400" y="1066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200" b="0">
                <a:solidFill>
                  <a:srgbClr val="707070"/>
                </a:solidFill>
                <a:latin typeface="Frutiger 55 Roman" pitchFamily="34" charset="0"/>
                <a:cs typeface="+mn-cs"/>
              </a:rPr>
              <a:t>   </a:t>
            </a:r>
          </a:p>
        </p:txBody>
      </p:sp>
      <p:sp>
        <p:nvSpPr>
          <p:cNvPr id="1033" name="Rectangle 56"/>
          <p:cNvSpPr>
            <a:spLocks noChangeArrowheads="1"/>
          </p:cNvSpPr>
          <p:nvPr/>
        </p:nvSpPr>
        <p:spPr bwMode="auto">
          <a:xfrm>
            <a:off x="747713" y="10525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1400" b="0">
                <a:solidFill>
                  <a:srgbClr val="000000"/>
                </a:solidFill>
                <a:latin typeface="Frutiger 55 Roman" pitchFamily="34" charset="0"/>
                <a:cs typeface="+mn-cs"/>
              </a:rPr>
              <a:t>    </a:t>
            </a:r>
          </a:p>
        </p:txBody>
      </p:sp>
      <p:sp>
        <p:nvSpPr>
          <p:cNvPr id="1036" name="Rectangle 65"/>
          <p:cNvSpPr>
            <a:spLocks noChangeArrowheads="1"/>
          </p:cNvSpPr>
          <p:nvPr/>
        </p:nvSpPr>
        <p:spPr bwMode="auto">
          <a:xfrm>
            <a:off x="427038" y="700088"/>
            <a:ext cx="5484812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Frutiger 55 Roman" pitchFamily="34" charset="0"/>
              <a:cs typeface="+mn-cs"/>
            </a:endParaRPr>
          </a:p>
        </p:txBody>
      </p:sp>
      <p:sp>
        <p:nvSpPr>
          <p:cNvPr id="1039" name="Rectangle 76"/>
          <p:cNvSpPr>
            <a:spLocks noChangeArrowheads="1"/>
          </p:cNvSpPr>
          <p:nvPr/>
        </p:nvSpPr>
        <p:spPr bwMode="auto">
          <a:xfrm>
            <a:off x="5910263" y="700088"/>
            <a:ext cx="3187700" cy="76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Frutiger 55 Roman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79F"/>
          </a:solidFill>
          <a:effectLst>
            <a:outerShdw blurRad="38100" dist="38100" dir="2700000" algn="tl">
              <a:srgbClr val="C0C0C0"/>
            </a:outerShdw>
          </a:effectLst>
          <a:latin typeface="Frutiger 45 Light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0" fontAlgn="base" hangingPunct="0">
        <a:spcBef>
          <a:spcPct val="5000"/>
        </a:spcBef>
        <a:spcAft>
          <a:spcPct val="0"/>
        </a:spcAft>
        <a:buChar char="–"/>
        <a:defRPr sz="1600" b="1">
          <a:solidFill>
            <a:schemeClr val="tx2"/>
          </a:solidFill>
          <a:latin typeface="+mn-lt"/>
        </a:defRPr>
      </a:lvl2pPr>
      <a:lvl3pPr marL="1082675" indent="-168275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008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CC3300"/>
          </a:solidFill>
          <a:latin typeface="+mn-lt"/>
        </a:defRPr>
      </a:lvl4pPr>
      <a:lvl5pPr marL="1946275" indent="-1174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5pPr>
      <a:lvl6pPr marL="2403475" indent="-1174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6pPr>
      <a:lvl7pPr marL="2860675" indent="-1174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7pPr>
      <a:lvl8pPr marL="3317875" indent="-1174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8pPr>
      <a:lvl9pPr marL="3775075" indent="-1174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32.jpeg"/><Relationship Id="rId21" Type="http://schemas.openxmlformats.org/officeDocument/2006/relationships/image" Target="../media/image25.jpeg"/><Relationship Id="rId7" Type="http://schemas.openxmlformats.org/officeDocument/2006/relationships/image" Target="../media/image7.jpeg"/><Relationship Id="rId12" Type="http://schemas.openxmlformats.org/officeDocument/2006/relationships/image" Target="../media/image14.jpeg"/><Relationship Id="rId17" Type="http://schemas.openxmlformats.org/officeDocument/2006/relationships/image" Target="../media/image20.jpe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4.jpe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12.jpeg"/><Relationship Id="rId24" Type="http://schemas.openxmlformats.org/officeDocument/2006/relationships/image" Target="../media/image28.jpe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23" Type="http://schemas.openxmlformats.org/officeDocument/2006/relationships/image" Target="../media/image27.jpeg"/><Relationship Id="rId28" Type="http://schemas.openxmlformats.org/officeDocument/2006/relationships/image" Target="../media/image9.jpeg"/><Relationship Id="rId10" Type="http://schemas.openxmlformats.org/officeDocument/2006/relationships/image" Target="../media/image11.jpeg"/><Relationship Id="rId19" Type="http://schemas.openxmlformats.org/officeDocument/2006/relationships/image" Target="../media/image23.jpeg"/><Relationship Id="rId31" Type="http://schemas.openxmlformats.org/officeDocument/2006/relationships/image" Target="../media/image37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pn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zss.sut.ru/news/25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rasov@pisem.net" TargetMode="External"/><Relationship Id="rId2" Type="http://schemas.openxmlformats.org/officeDocument/2006/relationships/hyperlink" Target="http://ibts.sut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32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2.jpeg"/><Relationship Id="rId26" Type="http://schemas.openxmlformats.org/officeDocument/2006/relationships/image" Target="../media/image31.jpeg"/><Relationship Id="rId3" Type="http://schemas.openxmlformats.org/officeDocument/2006/relationships/image" Target="../media/image5.jpeg"/><Relationship Id="rId21" Type="http://schemas.openxmlformats.org/officeDocument/2006/relationships/image" Target="../media/image25.jpeg"/><Relationship Id="rId7" Type="http://schemas.openxmlformats.org/officeDocument/2006/relationships/image" Target="../media/image34.jpeg"/><Relationship Id="rId12" Type="http://schemas.openxmlformats.org/officeDocument/2006/relationships/image" Target="../media/image15.jpeg"/><Relationship Id="rId17" Type="http://schemas.openxmlformats.org/officeDocument/2006/relationships/image" Target="../media/image21.jpeg"/><Relationship Id="rId25" Type="http://schemas.openxmlformats.org/officeDocument/2006/relationships/image" Target="../media/image30.jpeg"/><Relationship Id="rId2" Type="http://schemas.openxmlformats.org/officeDocument/2006/relationships/image" Target="../media/image32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9.jpeg"/><Relationship Id="rId5" Type="http://schemas.openxmlformats.org/officeDocument/2006/relationships/image" Target="../media/image8.jpeg"/><Relationship Id="rId15" Type="http://schemas.openxmlformats.org/officeDocument/2006/relationships/image" Target="../media/image19.jpeg"/><Relationship Id="rId23" Type="http://schemas.openxmlformats.org/officeDocument/2006/relationships/image" Target="../media/image28.jpeg"/><Relationship Id="rId28" Type="http://schemas.openxmlformats.org/officeDocument/2006/relationships/image" Target="../media/image17.png"/><Relationship Id="rId10" Type="http://schemas.openxmlformats.org/officeDocument/2006/relationships/image" Target="../media/image13.jpeg"/><Relationship Id="rId19" Type="http://schemas.openxmlformats.org/officeDocument/2006/relationships/image" Target="../media/image2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8.png"/><Relationship Id="rId22" Type="http://schemas.openxmlformats.org/officeDocument/2006/relationships/image" Target="../media/image27.jpeg"/><Relationship Id="rId27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9.jpeg"/><Relationship Id="rId18" Type="http://schemas.openxmlformats.org/officeDocument/2006/relationships/image" Target="../media/image28.jpeg"/><Relationship Id="rId26" Type="http://schemas.openxmlformats.org/officeDocument/2006/relationships/image" Target="../media/image18.png"/><Relationship Id="rId3" Type="http://schemas.openxmlformats.org/officeDocument/2006/relationships/image" Target="../media/image6.jpeg"/><Relationship Id="rId21" Type="http://schemas.openxmlformats.org/officeDocument/2006/relationships/image" Target="../media/image31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7.jpeg"/><Relationship Id="rId25" Type="http://schemas.openxmlformats.org/officeDocument/2006/relationships/image" Target="../media/image17.png"/><Relationship Id="rId2" Type="http://schemas.openxmlformats.org/officeDocument/2006/relationships/image" Target="../media/image5.jpeg"/><Relationship Id="rId16" Type="http://schemas.openxmlformats.org/officeDocument/2006/relationships/image" Target="../media/image24.jpeg"/><Relationship Id="rId20" Type="http://schemas.openxmlformats.org/officeDocument/2006/relationships/image" Target="../media/image30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24" Type="http://schemas.openxmlformats.org/officeDocument/2006/relationships/image" Target="../media/image16.jpeg"/><Relationship Id="rId5" Type="http://schemas.openxmlformats.org/officeDocument/2006/relationships/image" Target="../media/image7.jpeg"/><Relationship Id="rId15" Type="http://schemas.openxmlformats.org/officeDocument/2006/relationships/image" Target="../media/image22.jpeg"/><Relationship Id="rId23" Type="http://schemas.openxmlformats.org/officeDocument/2006/relationships/image" Target="../media/image9.jpeg"/><Relationship Id="rId28" Type="http://schemas.openxmlformats.org/officeDocument/2006/relationships/image" Target="../media/image25.jpeg"/><Relationship Id="rId10" Type="http://schemas.openxmlformats.org/officeDocument/2006/relationships/image" Target="../media/image13.jpeg"/><Relationship Id="rId19" Type="http://schemas.openxmlformats.org/officeDocument/2006/relationships/image" Target="../media/image29.jpeg"/><Relationship Id="rId4" Type="http://schemas.openxmlformats.org/officeDocument/2006/relationships/image" Target="../media/image33.jpeg"/><Relationship Id="rId9" Type="http://schemas.openxmlformats.org/officeDocument/2006/relationships/image" Target="../media/image12.jpeg"/><Relationship Id="rId14" Type="http://schemas.openxmlformats.org/officeDocument/2006/relationships/image" Target="../media/image21.jpeg"/><Relationship Id="rId22" Type="http://schemas.openxmlformats.org/officeDocument/2006/relationships/image" Target="../media/image32.jpeg"/><Relationship Id="rId27" Type="http://schemas.openxmlformats.org/officeDocument/2006/relationships/image" Target="../media/image23.jpeg"/><Relationship Id="rId30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0.jpeg"/><Relationship Id="rId18" Type="http://schemas.openxmlformats.org/officeDocument/2006/relationships/image" Target="../media/image11.jpeg"/><Relationship Id="rId26" Type="http://schemas.openxmlformats.org/officeDocument/2006/relationships/image" Target="../media/image27.jpeg"/><Relationship Id="rId3" Type="http://schemas.openxmlformats.org/officeDocument/2006/relationships/image" Target="../media/image5.jpeg"/><Relationship Id="rId21" Type="http://schemas.openxmlformats.org/officeDocument/2006/relationships/image" Target="../media/image19.jpeg"/><Relationship Id="rId7" Type="http://schemas.openxmlformats.org/officeDocument/2006/relationships/image" Target="../media/image8.jpeg"/><Relationship Id="rId12" Type="http://schemas.openxmlformats.org/officeDocument/2006/relationships/image" Target="../media/image18.png"/><Relationship Id="rId17" Type="http://schemas.openxmlformats.org/officeDocument/2006/relationships/image" Target="../media/image10.jpeg"/><Relationship Id="rId25" Type="http://schemas.openxmlformats.org/officeDocument/2006/relationships/image" Target="../media/image25.jpeg"/><Relationship Id="rId2" Type="http://schemas.openxmlformats.org/officeDocument/2006/relationships/image" Target="../media/image32.jpeg"/><Relationship Id="rId16" Type="http://schemas.openxmlformats.org/officeDocument/2006/relationships/image" Target="../media/image9.jpeg"/><Relationship Id="rId20" Type="http://schemas.openxmlformats.org/officeDocument/2006/relationships/image" Target="../media/image36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7.png"/><Relationship Id="rId24" Type="http://schemas.openxmlformats.org/officeDocument/2006/relationships/image" Target="../media/image24.jpeg"/><Relationship Id="rId5" Type="http://schemas.openxmlformats.org/officeDocument/2006/relationships/image" Target="../media/image33.jpeg"/><Relationship Id="rId15" Type="http://schemas.openxmlformats.org/officeDocument/2006/relationships/image" Target="../media/image26.jpeg"/><Relationship Id="rId23" Type="http://schemas.openxmlformats.org/officeDocument/2006/relationships/image" Target="../media/image22.jpeg"/><Relationship Id="rId28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jpeg"/><Relationship Id="rId14" Type="http://schemas.openxmlformats.org/officeDocument/2006/relationships/image" Target="../media/image23.jpeg"/><Relationship Id="rId22" Type="http://schemas.openxmlformats.org/officeDocument/2006/relationships/image" Target="../media/image21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7.png"/><Relationship Id="rId18" Type="http://schemas.openxmlformats.org/officeDocument/2006/relationships/image" Target="../media/image25.jpeg"/><Relationship Id="rId26" Type="http://schemas.openxmlformats.org/officeDocument/2006/relationships/image" Target="../media/image37.jpeg"/><Relationship Id="rId3" Type="http://schemas.openxmlformats.org/officeDocument/2006/relationships/image" Target="../media/image5.jpeg"/><Relationship Id="rId21" Type="http://schemas.openxmlformats.org/officeDocument/2006/relationships/image" Target="../media/image29.jpeg"/><Relationship Id="rId7" Type="http://schemas.openxmlformats.org/officeDocument/2006/relationships/image" Target="../media/image8.jpeg"/><Relationship Id="rId12" Type="http://schemas.openxmlformats.org/officeDocument/2006/relationships/image" Target="../media/image16.jpeg"/><Relationship Id="rId17" Type="http://schemas.openxmlformats.org/officeDocument/2006/relationships/image" Target="../media/image23.jpeg"/><Relationship Id="rId25" Type="http://schemas.openxmlformats.org/officeDocument/2006/relationships/image" Target="../media/image15.jpeg"/><Relationship Id="rId2" Type="http://schemas.openxmlformats.org/officeDocument/2006/relationships/image" Target="../media/image32.jpeg"/><Relationship Id="rId16" Type="http://schemas.openxmlformats.org/officeDocument/2006/relationships/image" Target="../media/image20.jpeg"/><Relationship Id="rId20" Type="http://schemas.openxmlformats.org/officeDocument/2006/relationships/image" Target="../media/image27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4.jpeg"/><Relationship Id="rId24" Type="http://schemas.openxmlformats.org/officeDocument/2006/relationships/image" Target="../media/image13.jpeg"/><Relationship Id="rId5" Type="http://schemas.openxmlformats.org/officeDocument/2006/relationships/image" Target="../media/image33.jpeg"/><Relationship Id="rId15" Type="http://schemas.openxmlformats.org/officeDocument/2006/relationships/image" Target="../media/image19.jpeg"/><Relationship Id="rId23" Type="http://schemas.openxmlformats.org/officeDocument/2006/relationships/image" Target="../media/image9.jpeg"/><Relationship Id="rId28" Type="http://schemas.openxmlformats.org/officeDocument/2006/relationships/image" Target="../media/image24.jpeg"/><Relationship Id="rId10" Type="http://schemas.openxmlformats.org/officeDocument/2006/relationships/image" Target="../media/image12.jpeg"/><Relationship Id="rId19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8.png"/><Relationship Id="rId22" Type="http://schemas.openxmlformats.org/officeDocument/2006/relationships/image" Target="../media/image31.jpeg"/><Relationship Id="rId27" Type="http://schemas.openxmlformats.org/officeDocument/2006/relationships/image" Target="../media/image22.jpeg"/><Relationship Id="rId30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303213"/>
            <a:ext cx="8226425" cy="804862"/>
          </a:xfrm>
          <a:effectLst/>
          <a:extLst/>
        </p:spPr>
        <p:txBody>
          <a:bodyPr/>
          <a:lstStyle/>
          <a:p>
            <a:pPr>
              <a:defRPr/>
            </a:pPr>
            <a:r>
              <a:rPr lang="ru-RU" b="1" dirty="0" smtClean="0"/>
              <a:t>Кафедра ЗСС</a:t>
            </a:r>
            <a:endParaRPr lang="en-US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42875" y="4200525"/>
            <a:ext cx="9062417" cy="136037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dirty="0" smtClean="0"/>
              <a:t>Направление подготовки </a:t>
            </a:r>
            <a:r>
              <a:rPr lang="en-US" dirty="0" smtClean="0"/>
              <a:t>11.03.02</a:t>
            </a:r>
            <a:endParaRPr lang="ru-RU" dirty="0" smtClean="0"/>
          </a:p>
          <a:p>
            <a:pPr>
              <a:spcBef>
                <a:spcPct val="0"/>
              </a:spcBef>
              <a:defRPr/>
            </a:pPr>
            <a:r>
              <a:rPr lang="ru-RU" dirty="0" smtClean="0"/>
              <a:t>«</a:t>
            </a:r>
            <a:r>
              <a:rPr lang="ru-RU" dirty="0" err="1" smtClean="0"/>
              <a:t>Инфокоммуникационные</a:t>
            </a:r>
            <a:r>
              <a:rPr lang="ru-RU" dirty="0" smtClean="0"/>
              <a:t> технологии и системы связи»</a:t>
            </a:r>
          </a:p>
          <a:p>
            <a:pPr>
              <a:spcBef>
                <a:spcPct val="0"/>
              </a:spcBef>
              <a:defRPr/>
            </a:pPr>
            <a:r>
              <a:rPr lang="ru-RU" dirty="0" smtClean="0"/>
              <a:t>Профиль «Защищенные системы и сети связи»</a:t>
            </a:r>
            <a:endParaRPr lang="en-US" dirty="0" smtClean="0"/>
          </a:p>
        </p:txBody>
      </p:sp>
      <p:grpSp>
        <p:nvGrpSpPr>
          <p:cNvPr id="15365" name="Группа 6"/>
          <p:cNvGrpSpPr>
            <a:grpSpLocks/>
          </p:cNvGrpSpPr>
          <p:nvPr/>
        </p:nvGrpSpPr>
        <p:grpSpPr bwMode="auto">
          <a:xfrm>
            <a:off x="-425450" y="1782763"/>
            <a:ext cx="9569450" cy="2160587"/>
            <a:chOff x="-425004" y="1781991"/>
            <a:chExt cx="9569003" cy="2161971"/>
          </a:xfrm>
        </p:grpSpPr>
        <p:pic>
          <p:nvPicPr>
            <p:cNvPr id="15367" name="Рисунок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25004" y="1781993"/>
              <a:ext cx="3197146" cy="216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Рисунок 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2141" y="1781991"/>
              <a:ext cx="3152139" cy="216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Рисунок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4281" y="1781993"/>
              <a:ext cx="3219718" cy="216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6" name="Рисунок 8" descr="GUT-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14313"/>
            <a:ext cx="36512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5961888" y="5140579"/>
            <a:ext cx="3023362" cy="89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indent="115888" algn="r" eaLnBrk="0" hangingPunct="0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ru-R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lvl="0" indent="115888" algn="r" eaLnBrk="0" hangingPunct="0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ru-R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lvl="0" indent="115888" algn="r" eaLnBrk="0" hangingPunct="0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ru-RU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lvl="0" indent="115888" algn="r" eaLnBrk="0" hangingPunct="0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.т.н., проф.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Красов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А.В.</a:t>
            </a:r>
          </a:p>
          <a:p>
            <a:pPr lvl="0" indent="115888" algn="r" eaLnBrk="0" hangingPunct="0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т. преп. Ушаков И.А.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716463" y="3860800"/>
            <a:ext cx="4237037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850" y="3860800"/>
            <a:ext cx="4237038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73500" y="1054100"/>
            <a:ext cx="5065713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54100"/>
            <a:ext cx="3311525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Профессорско-преподавательский состав кафедры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4" name="Picture 2" descr="C:\Documents and Settings\admin\Рабочий стол\Презентация кафедры\image~1126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152525"/>
            <a:ext cx="720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admin\Downloads\kras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1125538"/>
            <a:ext cx="738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admin\Downloads\andrian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763" y="1187450"/>
            <a:ext cx="850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Users\admin\Downloads\buynevi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4763" y="2425700"/>
            <a:ext cx="7604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Users\admin\Downloads\korzhi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449513"/>
            <a:ext cx="760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C:\Users\admin\Downloads\yakovle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1150" y="2425700"/>
            <a:ext cx="757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C:\Users\admin\Downloads\chechuli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17963" y="1128713"/>
            <a:ext cx="742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C:\Users\admin\Downloads\len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7263" y="1135063"/>
            <a:ext cx="8112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C:\Users\admin\Downloads\peshkov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35800" y="1155700"/>
            <a:ext cx="730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C:\Users\admin\Downloads\kushnir_3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35800" y="2424113"/>
            <a:ext cx="744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C:\Users\admin\Downloads\volkogonov_4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27488" y="2465388"/>
            <a:ext cx="8588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05750" y="1163638"/>
            <a:ext cx="8763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42263" y="2454275"/>
            <a:ext cx="828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1" descr="http://zss.sut.ru/useruploads/images/imgo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43850" y="4043363"/>
            <a:ext cx="949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22" descr="C:\Users\admin\Downloads\sheffer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5075" y="4000500"/>
            <a:ext cx="7715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4" descr="C:\Users\admin\Downloads\ushakov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6575" y="3959225"/>
            <a:ext cx="7508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5" descr="C:\Users\admin\Downloads\prudnikov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66738" y="5418138"/>
            <a:ext cx="6905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6" descr="C:\Users\admin\Downloads\Ковцур ММ фото+фон копия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63938" y="4073525"/>
            <a:ext cx="787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7" descr="C:\Users\admin\Downloads\kirillov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46475" y="5337175"/>
            <a:ext cx="809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28" descr="C:\Users\admin\Downloads\gvozdev12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47800" y="5268913"/>
            <a:ext cx="787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29" descr="C:\Users\admin\Downloads\baskakov_new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14600" y="5373688"/>
            <a:ext cx="784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http://zss.sut.ru/useruploads/images/Podolyak_R_foto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049963" y="3992563"/>
            <a:ext cx="750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 descr="C:\Users\admin\Downloads\pestov1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029200" y="3959225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3" descr="C:\Users\admin\Downloads\levin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019925" y="4005263"/>
            <a:ext cx="803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35" descr="&amp;SHcy;&amp;tcy;&amp;iecy;&amp;rcy;&amp;iecy;&amp;ncy;&amp;bcy;&amp;iecy;&amp;rcy;&amp;gcy; &amp;Scy;&amp;tcy;&amp;acy;&amp;ncy;&amp;icy;&amp;scy;&amp;lcy;&amp;acy;&amp;vcy; &amp;Icy;&amp;gcy;&amp;ocy;&amp;rcy;&amp;iecy;&amp;vcy;&amp;icy;&amp;chcy;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21263" y="5367338"/>
            <a:ext cx="847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242888" y="1246188"/>
            <a:ext cx="3416300" cy="45561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73500" y="2465388"/>
            <a:ext cx="5065713" cy="1755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4 </a:t>
            </a:r>
            <a:r>
              <a:rPr lang="en-US" sz="1600" dirty="0"/>
              <a:t>teachers came in the department when they were pupils</a:t>
            </a:r>
            <a:r>
              <a:rPr lang="ru-RU" sz="1600" dirty="0"/>
              <a:t>.</a:t>
            </a:r>
          </a:p>
        </p:txBody>
      </p:sp>
      <p:pic>
        <p:nvPicPr>
          <p:cNvPr id="52231" name="Picture 7" descr="C:\Users\admin\Downloads\urkin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36575" y="1570038"/>
            <a:ext cx="12827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C:\Users\admin\Downloads\nebaeva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58800" y="3640138"/>
            <a:ext cx="13033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C:\Users\admin\Downloads\ger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135188" y="3605213"/>
            <a:ext cx="1349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3" descr="C:\Users\admin\Downloads\cvetkov2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105025" y="1601788"/>
            <a:ext cx="14351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3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8" y="-60325"/>
            <a:ext cx="8486775" cy="487363"/>
          </a:xfrm>
        </p:spPr>
        <p:txBody>
          <a:bodyPr/>
          <a:lstStyle/>
          <a:p>
            <a:r>
              <a:rPr lang="ru-RU" dirty="0" smtClean="0"/>
              <a:t>Профиль «Защищенные системы и сети связи»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469895"/>
          <a:ext cx="9143999" cy="6121404"/>
        </p:xfrm>
        <a:graphic>
          <a:graphicData uri="http://schemas.openxmlformats.org/drawingml/2006/table">
            <a:tbl>
              <a:tblPr/>
              <a:tblGrid>
                <a:gridCol w="364601"/>
                <a:gridCol w="232019"/>
                <a:gridCol w="236161"/>
                <a:gridCol w="236161"/>
                <a:gridCol w="248591"/>
                <a:gridCol w="248591"/>
                <a:gridCol w="265164"/>
                <a:gridCol w="248591"/>
                <a:gridCol w="248591"/>
                <a:gridCol w="232019"/>
                <a:gridCol w="563472"/>
                <a:gridCol w="265164"/>
                <a:gridCol w="248591"/>
                <a:gridCol w="281736"/>
                <a:gridCol w="265164"/>
                <a:gridCol w="265164"/>
                <a:gridCol w="248591"/>
                <a:gridCol w="248591"/>
                <a:gridCol w="285879"/>
                <a:gridCol w="248591"/>
                <a:gridCol w="265164"/>
                <a:gridCol w="281736"/>
                <a:gridCol w="281736"/>
                <a:gridCol w="236161"/>
                <a:gridCol w="281736"/>
                <a:gridCol w="331454"/>
                <a:gridCol w="236161"/>
                <a:gridCol w="335597"/>
                <a:gridCol w="397744"/>
                <a:gridCol w="430890"/>
                <a:gridCol w="285879"/>
                <a:gridCol w="298309"/>
              </a:tblGrid>
              <a:tr h="10897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666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История 4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Иностранный язык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История связи 2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Физ-ра 1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Линейная алгебра и геометрия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Алгоритмизация и программирование, 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Физика 5.5 ЗЕТ, зачет (зачет с оценкой)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 5.5 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Введение в профессию 2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11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Философия 4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Иностранный язык 4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Физ-ра 1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ИКГ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ТЭЦ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Физика 5.5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 5.5 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Дискретная математика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05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Русский язык и культура речи 2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Социология 2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ОЗИТС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Технологии программирования 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ТЭЦ 5 ЗЕТ, экзамен,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Моделирование телекоммуникационных устройств, 2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 2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ТВиМС 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ФОЭ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Физика (спецглавы)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0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Экология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Кросс-платформенное программирование 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Вычислительная и микропроцессорная техника 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Математические методы теории сетей связи, з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ОТС, 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Электроника,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Прикладные пакеты моделирования,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Учебная практика,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26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Схемотехника, 4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Культурология, 2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ЦОС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ОПИКС 6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Техническая электродинамика 4 ЗЕТ.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Метрология, стандартизация и сертификация 4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Основы межсетевого взаимодействия (Академия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Cisco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, 3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ЗЕТ,зачет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Защищенные операционные системы,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Основы деловых коммуникаций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Электропитание устройств и систем телекоммуникаций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Разработка защищенных приложений, 4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Основы криптографии, 4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Основы программной защиты в сети Интернет,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Инженерно-технические методы защиты информации,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Основы маршрутизации в компьютерных сетях (Академия Cisco), 5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Производственная практика, 6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04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Нормативно-правовая база деятельности в телекоммуникациях 3 ЗЕТ,зачет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Безопасность жизнедеятельности,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Основы криптографии с открытыми ключами,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Компьютерные вирусы,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Безопасность беспроводных сетей,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Принципы организации локальных вычислительных сетей (Акад.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Cisco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Оптоэлектронные технологии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инфокоммуникаций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и особенности проектирования волоконно-оптических линейных трактов, 4 ЗЕТ, экзамен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Безопасность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IP-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телефонии,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информации в центрах обработки данных (Академия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Vmware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          , 5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Экономика отрасли 3 ЗЕТ, зачет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Безопасность компьютерных сетей, 3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Основы стеганографии, 4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Принципы организации глобальных вычислительных сетей (Акад.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Cisco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 4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Преддипломная практика, 9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ИГА, 6 ЗЕТ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Профиль «Защищенные с системы связи»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47628"/>
          <a:ext cx="8369808" cy="59485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369808"/>
              </a:tblGrid>
              <a:tr h="1469322"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600" kern="1200" dirty="0" smtClean="0"/>
                        <a:t>    Общие дисциплины </a:t>
                      </a:r>
                    </a:p>
                    <a:p>
                      <a:pPr marL="228600" lvl="0" indent="-22860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600" kern="1200" dirty="0" smtClean="0"/>
                        <a:t>    Общие профессиональные дисциплины, гуманитарные и  естественнонаучные дисциплины </a:t>
                      </a:r>
                    </a:p>
                    <a:p>
                      <a:pPr marL="228600" lvl="0" indent="-22860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600" kern="1200" dirty="0" smtClean="0"/>
                        <a:t>    Дисциплины по программированию, вводные дисциплины кафедры ЗСС, и дисциплины, посвященные технологиям </a:t>
                      </a:r>
                      <a:r>
                        <a:rPr lang="en-US" sz="1600" kern="1200" dirty="0" smtClean="0"/>
                        <a:t>Cisco</a:t>
                      </a:r>
                      <a:r>
                        <a:rPr lang="ru-RU" sz="1600" kern="1200" dirty="0" smtClean="0"/>
                        <a:t>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9322"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Основы криптографии</a:t>
                      </a:r>
                    </a:p>
                    <a:p>
                      <a:pPr marL="228600" lvl="0" indent="-2286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Основы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криптографии </a:t>
                      </a:r>
                      <a:r>
                        <a:rPr lang="ru-RU" sz="1600" kern="1200" dirty="0" smtClean="0"/>
                        <a:t>стеганографии</a:t>
                      </a:r>
                    </a:p>
                    <a:p>
                      <a:pPr marL="228600" lvl="0" indent="-2286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криптографии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открытыми ключами</a:t>
                      </a:r>
                    </a:p>
                  </a:txBody>
                  <a:tcPr/>
                </a:tc>
              </a:tr>
              <a:tr h="460387"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Инженерно-технические методы защиты информации</a:t>
                      </a:r>
                    </a:p>
                  </a:txBody>
                  <a:tcPr marL="68580" marR="68580" marT="0" marB="0"/>
                </a:tc>
              </a:tr>
              <a:tr h="460387"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защищенных приложений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Защищенные операционные системы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вирусы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67453"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компьютерных сетей 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IP-телефонии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беспроводных сетей </a:t>
                      </a:r>
                    </a:p>
                  </a:txBody>
                  <a:tcPr marL="68580" marR="68580" marT="0" marB="0"/>
                </a:tc>
              </a:tr>
              <a:tr h="460387">
                <a:tc>
                  <a:txBody>
                    <a:bodyPr/>
                    <a:lstStyle/>
                    <a:p>
                      <a:pPr marL="228600" lv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Обзор по всем видам связи и вопросы защиты информации в связи  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786" y="162173"/>
            <a:ext cx="8486775" cy="4873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Защищенные системы связи</a:t>
            </a:r>
            <a:endParaRPr lang="en-US" dirty="0" smtClean="0"/>
          </a:p>
        </p:txBody>
      </p:sp>
      <p:sp>
        <p:nvSpPr>
          <p:cNvPr id="14398" name="Rectangle 91"/>
          <p:cNvSpPr>
            <a:spLocks noChangeArrowheads="1"/>
          </p:cNvSpPr>
          <p:nvPr/>
        </p:nvSpPr>
        <p:spPr bwMode="auto">
          <a:xfrm>
            <a:off x="177421" y="1569494"/>
            <a:ext cx="2294317" cy="3673332"/>
          </a:xfrm>
          <a:prstGeom prst="rect">
            <a:avLst/>
          </a:prstGeom>
          <a:solidFill>
            <a:srgbClr val="E9D1B9"/>
          </a:solidFill>
          <a:ln>
            <a:noFill/>
          </a:ln>
          <a:effectLst>
            <a:prstShdw prst="shdw17" dist="17961" dir="2700000">
              <a:srgbClr val="8C7D6F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/>
          <a:lstStyle/>
          <a:p>
            <a:r>
              <a:rPr lang="ru-RU" sz="1200" i="1" dirty="0" smtClean="0"/>
              <a:t>Продвинутый компонент</a:t>
            </a:r>
            <a:endParaRPr lang="en-GB" sz="1200" i="1" dirty="0"/>
          </a:p>
          <a:p>
            <a:endParaRPr lang="en-US" dirty="0"/>
          </a:p>
        </p:txBody>
      </p:sp>
      <p:sp>
        <p:nvSpPr>
          <p:cNvPr id="3720285" name="AutoShape 93"/>
          <p:cNvSpPr>
            <a:spLocks noChangeArrowheads="1"/>
          </p:cNvSpPr>
          <p:nvPr/>
        </p:nvSpPr>
        <p:spPr bwMode="blackWhite">
          <a:xfrm>
            <a:off x="300251" y="3564838"/>
            <a:ext cx="2036549" cy="4714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FF505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Беспроводные сети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20287" name="AutoShape 95"/>
          <p:cNvSpPr>
            <a:spLocks noChangeArrowheads="1"/>
          </p:cNvSpPr>
          <p:nvPr/>
        </p:nvSpPr>
        <p:spPr bwMode="blackWhite">
          <a:xfrm>
            <a:off x="300251" y="4107763"/>
            <a:ext cx="2036549" cy="466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Сети передачи данных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4" name="AutoShape 96"/>
          <p:cNvSpPr>
            <a:spLocks noChangeArrowheads="1"/>
          </p:cNvSpPr>
          <p:nvPr/>
        </p:nvSpPr>
        <p:spPr bwMode="blackWhite">
          <a:xfrm>
            <a:off x="301086" y="2963175"/>
            <a:ext cx="2032540" cy="495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1B1"/>
              </a:gs>
              <a:gs pos="100000">
                <a:srgbClr val="FFB1B1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FFB1B1">
                <a:gamma/>
                <a:shade val="60000"/>
                <a:invGamma/>
              </a:srgbClr>
            </a:prstShdw>
          </a:effectLst>
          <a:ex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IP-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телефония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20288" name="AutoShape 96"/>
          <p:cNvSpPr>
            <a:spLocks noChangeArrowheads="1"/>
          </p:cNvSpPr>
          <p:nvPr/>
        </p:nvSpPr>
        <p:spPr bwMode="blackWhite">
          <a:xfrm>
            <a:off x="286604" y="4674500"/>
            <a:ext cx="2047022" cy="466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Операционные системы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7" name="AutoShape 57"/>
          <p:cNvSpPr>
            <a:spLocks noChangeArrowheads="1"/>
          </p:cNvSpPr>
          <p:nvPr/>
        </p:nvSpPr>
        <p:spPr bwMode="auto">
          <a:xfrm>
            <a:off x="2873828" y="1911926"/>
            <a:ext cx="3420093" cy="3135087"/>
          </a:xfrm>
          <a:prstGeom prst="rightArrow">
            <a:avLst>
              <a:gd name="adj1" fmla="val 50000"/>
              <a:gd name="adj2" fmla="val 33100"/>
            </a:avLst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>
            <a:noFill/>
          </a:ln>
          <a:effectLst>
            <a:prstShdw prst="shdw17" dist="17961" dir="2700000">
              <a:srgbClr val="7A3D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 anchor="ctr"/>
          <a:lstStyle/>
          <a:p>
            <a:endParaRPr lang="en-US"/>
          </a:p>
        </p:txBody>
      </p:sp>
      <p:sp>
        <p:nvSpPr>
          <p:cNvPr id="3720251" name="AutoShape 59"/>
          <p:cNvSpPr>
            <a:spLocks noChangeArrowheads="1"/>
          </p:cNvSpPr>
          <p:nvPr/>
        </p:nvSpPr>
        <p:spPr bwMode="blackWhite">
          <a:xfrm>
            <a:off x="191069" y="5325091"/>
            <a:ext cx="2253374" cy="817563"/>
          </a:xfrm>
          <a:prstGeom prst="roundRect">
            <a:avLst>
              <a:gd name="adj" fmla="val 12231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200" i="1" dirty="0" smtClean="0"/>
              <a:t>Базовый компонент</a:t>
            </a:r>
            <a:endParaRPr lang="en-GB" sz="1200" i="1" dirty="0"/>
          </a:p>
        </p:txBody>
      </p:sp>
      <p:sp>
        <p:nvSpPr>
          <p:cNvPr id="3720286" name="AutoShape 94"/>
          <p:cNvSpPr>
            <a:spLocks noChangeArrowheads="1"/>
          </p:cNvSpPr>
          <p:nvPr/>
        </p:nvSpPr>
        <p:spPr bwMode="blackWhite">
          <a:xfrm>
            <a:off x="341195" y="5575916"/>
            <a:ext cx="1992123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C1C1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Теоретические основы ИБ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7" name="AutoShape 94"/>
          <p:cNvSpPr>
            <a:spLocks noChangeArrowheads="1"/>
          </p:cNvSpPr>
          <p:nvPr/>
        </p:nvSpPr>
        <p:spPr bwMode="blackWhite">
          <a:xfrm>
            <a:off x="272955" y="631754"/>
            <a:ext cx="2101306" cy="78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Разработка сетевых приложений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" name="AutoShape 96"/>
          <p:cNvSpPr>
            <a:spLocks noChangeArrowheads="1"/>
          </p:cNvSpPr>
          <p:nvPr/>
        </p:nvSpPr>
        <p:spPr bwMode="blackWhite">
          <a:xfrm>
            <a:off x="301081" y="2385065"/>
            <a:ext cx="2059982" cy="495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66FFFF">
                <a:gamma/>
                <a:shade val="60000"/>
                <a:invGamma/>
              </a:srgbClr>
            </a:prstShdw>
          </a:effectLst>
          <a:extLst/>
        </p:spPr>
        <p:txBody>
          <a:bodyPr lIns="58738" tIns="23812" rIns="58738" bIns="23812" anchor="ctr"/>
          <a:lstStyle/>
          <a:p>
            <a:pP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Криптография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0" name="AutoShape 96"/>
          <p:cNvSpPr>
            <a:spLocks noChangeArrowheads="1"/>
          </p:cNvSpPr>
          <p:nvPr/>
        </p:nvSpPr>
        <p:spPr bwMode="blackWhite">
          <a:xfrm>
            <a:off x="289920" y="1825507"/>
            <a:ext cx="2071143" cy="495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CC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  <a:ex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Программирование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1" name="Rectangle 91"/>
          <p:cNvSpPr>
            <a:spLocks noChangeArrowheads="1"/>
          </p:cNvSpPr>
          <p:nvPr/>
        </p:nvSpPr>
        <p:spPr bwMode="auto">
          <a:xfrm>
            <a:off x="6626748" y="1562421"/>
            <a:ext cx="2303495" cy="369834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8C7D6F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864" tIns="27432" rIns="54864" bIns="27432"/>
          <a:lstStyle/>
          <a:p>
            <a:r>
              <a:rPr lang="ru-RU" sz="1200" i="1" dirty="0" smtClean="0"/>
              <a:t>Продвинутый компонент</a:t>
            </a:r>
            <a:endParaRPr lang="en-US" dirty="0"/>
          </a:p>
        </p:txBody>
      </p:sp>
      <p:sp>
        <p:nvSpPr>
          <p:cNvPr id="53" name="AutoShape 94"/>
          <p:cNvSpPr>
            <a:spLocks noChangeArrowheads="1"/>
          </p:cNvSpPr>
          <p:nvPr/>
        </p:nvSpPr>
        <p:spPr bwMode="blackWhite">
          <a:xfrm>
            <a:off x="259307" y="6219825"/>
            <a:ext cx="8625385" cy="517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75686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58738" tIns="0" rIns="58738" bIns="23812" anchor="b"/>
          <a:lstStyle/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Базовые знания в области телекоммуникаций</a:t>
            </a: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" name="AutoShape 93"/>
          <p:cNvSpPr>
            <a:spLocks noChangeArrowheads="1"/>
          </p:cNvSpPr>
          <p:nvPr/>
        </p:nvSpPr>
        <p:spPr bwMode="blackWhite">
          <a:xfrm>
            <a:off x="6744269" y="3575443"/>
            <a:ext cx="2036549" cy="4714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FF505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Wi-Fi, </a:t>
            </a:r>
            <a:r>
              <a:rPr 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WiMAX</a:t>
            </a: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LTE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" name="AutoShape 95"/>
          <p:cNvSpPr>
            <a:spLocks noChangeArrowheads="1"/>
          </p:cNvSpPr>
          <p:nvPr/>
        </p:nvSpPr>
        <p:spPr bwMode="blackWhite">
          <a:xfrm>
            <a:off x="6744269" y="4118368"/>
            <a:ext cx="2036549" cy="466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TCP/IP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" name="AutoShape 96"/>
          <p:cNvSpPr>
            <a:spLocks noChangeArrowheads="1"/>
          </p:cNvSpPr>
          <p:nvPr/>
        </p:nvSpPr>
        <p:spPr bwMode="blackWhite">
          <a:xfrm>
            <a:off x="6745104" y="2973780"/>
            <a:ext cx="2032540" cy="495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1B1"/>
              </a:gs>
              <a:gs pos="100000">
                <a:srgbClr val="FFB1B1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FFB1B1">
                <a:gamma/>
                <a:shade val="60000"/>
                <a:invGamma/>
              </a:srgbClr>
            </a:prstShdw>
          </a:effectLst>
          <a:ex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NGN, IMS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" name="AutoShape 96"/>
          <p:cNvSpPr>
            <a:spLocks noChangeArrowheads="1"/>
          </p:cNvSpPr>
          <p:nvPr/>
        </p:nvSpPr>
        <p:spPr bwMode="blackWhite">
          <a:xfrm>
            <a:off x="6730622" y="4685105"/>
            <a:ext cx="2047022" cy="466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MS Windows, UNIX/Linux, </a:t>
            </a:r>
            <a:r>
              <a:rPr lang="en-US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MacOS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" name="AutoShape 59"/>
          <p:cNvSpPr>
            <a:spLocks noChangeArrowheads="1"/>
          </p:cNvSpPr>
          <p:nvPr/>
        </p:nvSpPr>
        <p:spPr bwMode="blackWhite">
          <a:xfrm>
            <a:off x="6635087" y="5335696"/>
            <a:ext cx="2253374" cy="817563"/>
          </a:xfrm>
          <a:prstGeom prst="roundRect">
            <a:avLst>
              <a:gd name="adj" fmla="val 12231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200" i="1" dirty="0" smtClean="0"/>
              <a:t>Базовый компонент</a:t>
            </a:r>
            <a:endParaRPr lang="en-GB" sz="1200" i="1" dirty="0"/>
          </a:p>
        </p:txBody>
      </p:sp>
      <p:sp>
        <p:nvSpPr>
          <p:cNvPr id="50" name="AutoShape 94"/>
          <p:cNvSpPr>
            <a:spLocks noChangeArrowheads="1"/>
          </p:cNvSpPr>
          <p:nvPr/>
        </p:nvSpPr>
        <p:spPr bwMode="blackWhite">
          <a:xfrm>
            <a:off x="6785213" y="5586521"/>
            <a:ext cx="1992123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C1C1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Теоретические основы ИБ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" name="AutoShape 94"/>
          <p:cNvSpPr>
            <a:spLocks noChangeArrowheads="1"/>
          </p:cNvSpPr>
          <p:nvPr/>
        </p:nvSpPr>
        <p:spPr bwMode="blackWhite">
          <a:xfrm>
            <a:off x="6716973" y="642359"/>
            <a:ext cx="2101306" cy="78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C++, Java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" name="AutoShape 96"/>
          <p:cNvSpPr>
            <a:spLocks noChangeArrowheads="1"/>
          </p:cNvSpPr>
          <p:nvPr/>
        </p:nvSpPr>
        <p:spPr bwMode="blackWhite">
          <a:xfrm>
            <a:off x="6745099" y="2395670"/>
            <a:ext cx="2059982" cy="495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66FFFF">
                <a:gamma/>
                <a:shade val="60000"/>
                <a:invGamma/>
              </a:srgbClr>
            </a:prstShdw>
          </a:effectLst>
          <a:extLst/>
        </p:spPr>
        <p:txBody>
          <a:bodyPr lIns="58738" tIns="23812" rIns="58738" bIns="23812" anchor="ctr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DES, AES, 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ГОСТ</a:t>
            </a: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A5, RC4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" name="AutoShape 96"/>
          <p:cNvSpPr>
            <a:spLocks noChangeArrowheads="1"/>
          </p:cNvSpPr>
          <p:nvPr/>
        </p:nvSpPr>
        <p:spPr bwMode="blackWhite">
          <a:xfrm>
            <a:off x="6733938" y="1836112"/>
            <a:ext cx="2071143" cy="495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CC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  <a:extLst/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C++, Perl, Java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2606722" y="2073909"/>
            <a:ext cx="3970228" cy="2830987"/>
            <a:chOff x="2606722" y="2073909"/>
            <a:chExt cx="3970228" cy="2830987"/>
          </a:xfrm>
        </p:grpSpPr>
        <p:grpSp>
          <p:nvGrpSpPr>
            <p:cNvPr id="3" name="Группа 12"/>
            <p:cNvGrpSpPr>
              <a:grpSpLocks/>
            </p:cNvGrpSpPr>
            <p:nvPr/>
          </p:nvGrpSpPr>
          <p:grpSpPr bwMode="auto">
            <a:xfrm>
              <a:off x="2606722" y="3263421"/>
              <a:ext cx="3936582" cy="1641475"/>
              <a:chOff x="2558005" y="3639778"/>
              <a:chExt cx="4060624" cy="1641201"/>
            </a:xfrm>
          </p:grpSpPr>
          <p:cxnSp>
            <p:nvCxnSpPr>
              <p:cNvPr id="16424" name="Прямая со стрелкой 2"/>
              <p:cNvCxnSpPr>
                <a:cxnSpLocks noChangeShapeType="1"/>
              </p:cNvCxnSpPr>
              <p:nvPr/>
            </p:nvCxnSpPr>
            <p:spPr bwMode="auto">
              <a:xfrm>
                <a:off x="2558005" y="5280979"/>
                <a:ext cx="405869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25" name="Прямая со стрелкой 151"/>
              <p:cNvCxnSpPr>
                <a:cxnSpLocks noChangeShapeType="1"/>
              </p:cNvCxnSpPr>
              <p:nvPr/>
            </p:nvCxnSpPr>
            <p:spPr bwMode="auto">
              <a:xfrm>
                <a:off x="2559934" y="4727746"/>
                <a:ext cx="405869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26" name="Прямая со стрелкой 152"/>
              <p:cNvCxnSpPr>
                <a:cxnSpLocks noChangeShapeType="1"/>
              </p:cNvCxnSpPr>
              <p:nvPr/>
            </p:nvCxnSpPr>
            <p:spPr bwMode="auto">
              <a:xfrm>
                <a:off x="2559934" y="4183762"/>
                <a:ext cx="405869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27" name="Прямая со стрелкой 155"/>
              <p:cNvCxnSpPr>
                <a:cxnSpLocks noChangeShapeType="1"/>
              </p:cNvCxnSpPr>
              <p:nvPr/>
            </p:nvCxnSpPr>
            <p:spPr bwMode="auto">
              <a:xfrm>
                <a:off x="2559934" y="3639778"/>
                <a:ext cx="405869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5" name="Прямая со стрелкой 155"/>
            <p:cNvCxnSpPr>
              <a:cxnSpLocks noChangeShapeType="1"/>
            </p:cNvCxnSpPr>
            <p:nvPr/>
          </p:nvCxnSpPr>
          <p:spPr bwMode="auto">
            <a:xfrm>
              <a:off x="2630363" y="2691426"/>
              <a:ext cx="393471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Прямая со стрелкой 155"/>
            <p:cNvCxnSpPr>
              <a:cxnSpLocks noChangeShapeType="1"/>
            </p:cNvCxnSpPr>
            <p:nvPr/>
          </p:nvCxnSpPr>
          <p:spPr bwMode="auto">
            <a:xfrm>
              <a:off x="2642238" y="2073909"/>
              <a:ext cx="393471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2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2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2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2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2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8" grpId="0" animBg="1"/>
      <p:bldP spid="3720285" grpId="0" animBg="1"/>
      <p:bldP spid="3720287" grpId="0" animBg="1"/>
      <p:bldP spid="134" grpId="0" animBg="1"/>
      <p:bldP spid="3720288" grpId="0" animBg="1"/>
      <p:bldP spid="14347" grpId="0" animBg="1"/>
      <p:bldP spid="3720251" grpId="0" animBg="1"/>
      <p:bldP spid="3720286" grpId="0" animBg="1"/>
      <p:bldP spid="137" grpId="0" animBg="1"/>
      <p:bldP spid="139" grpId="0" animBg="1"/>
      <p:bldP spid="140" grpId="0" animBg="1"/>
      <p:bldP spid="141" grpId="0" animBg="1"/>
      <p:bldP spid="5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00" y="4440450"/>
            <a:ext cx="3223400" cy="2417550"/>
          </a:xfrm>
          <a:prstGeom prst="rect">
            <a:avLst/>
          </a:prstGeom>
        </p:spPr>
      </p:pic>
      <p:pic>
        <p:nvPicPr>
          <p:cNvPr id="6" name="Рисунок 5" descr="sec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0" y="2286000"/>
            <a:ext cx="3225800" cy="2133600"/>
          </a:xfrm>
          <a:prstGeom prst="rect">
            <a:avLst/>
          </a:prstGeom>
        </p:spPr>
      </p:pic>
      <p:pic>
        <p:nvPicPr>
          <p:cNvPr id="9" name="Рисунок 8" descr="Без-имени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0" y="0"/>
            <a:ext cx="3213100" cy="225296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55562" y="53975"/>
            <a:ext cx="8486775" cy="487363"/>
          </a:xfrm>
        </p:spPr>
        <p:txBody>
          <a:bodyPr/>
          <a:lstStyle/>
          <a:p>
            <a:pPr>
              <a:defRPr/>
            </a:pPr>
            <a:r>
              <a:rPr lang="ru-RU" dirty="0"/>
              <a:t>Теория информационной безопасности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8901" y="726837"/>
            <a:ext cx="5803900" cy="596086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>
              <a:defRPr/>
            </a:pPr>
            <a:r>
              <a:rPr lang="ru-RU" sz="1600" dirty="0" smtClean="0"/>
              <a:t>Основы защиты информации телекоммуникационных систем</a:t>
            </a:r>
            <a:endParaRPr lang="en-US" sz="16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0" y="706001"/>
            <a:ext cx="381877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88901" y="1646297"/>
            <a:ext cx="5803900" cy="596086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>
              <a:defRPr/>
            </a:pPr>
            <a:r>
              <a:rPr lang="ru-RU" sz="1600" dirty="0" smtClean="0"/>
              <a:t>Инженерно-технические методы защиты информации</a:t>
            </a:r>
            <a:endParaRPr lang="ru-RU" sz="1600" dirty="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0" y="1638161"/>
            <a:ext cx="381877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88901" y="2584270"/>
            <a:ext cx="5803900" cy="345103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>
              <a:defRPr/>
            </a:pPr>
            <a:r>
              <a:rPr lang="ru-RU" sz="1600" dirty="0" smtClean="0"/>
              <a:t>Основы криптографии</a:t>
            </a:r>
            <a:endParaRPr lang="en-US" sz="1600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0" y="2552243"/>
            <a:ext cx="381877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88901" y="3376730"/>
            <a:ext cx="5803900" cy="345103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 lvl="0">
              <a:defRPr/>
            </a:pPr>
            <a:r>
              <a:rPr lang="ru-RU" sz="1600" dirty="0" smtClean="0"/>
              <a:t>Основы стеганографии</a:t>
            </a:r>
            <a:endParaRPr lang="ru-RU" sz="1600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0" y="3357403"/>
            <a:ext cx="381877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88901" y="4157005"/>
            <a:ext cx="5803900" cy="596086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>
              <a:defRPr/>
            </a:pPr>
            <a:r>
              <a:rPr lang="ru-RU" sz="1600" dirty="0" smtClean="0"/>
              <a:t>Нормативно-правовая </a:t>
            </a:r>
            <a:r>
              <a:rPr lang="ru-RU" sz="1600" dirty="0"/>
              <a:t>база деятельности в </a:t>
            </a:r>
            <a:r>
              <a:rPr lang="ru-RU" sz="1600" dirty="0" smtClean="0"/>
              <a:t>телекоммуникациях</a:t>
            </a:r>
            <a:endParaRPr lang="ru-RU" sz="1600" dirty="0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0" y="4186970"/>
            <a:ext cx="381877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</p:spTree>
    <p:extLst>
      <p:ext uri="{BB962C8B-B14F-4D97-AF65-F5344CB8AC3E}">
        <p14:creationId xmlns:p14="http://schemas.microsoft.com/office/powerpoint/2010/main" xmlns="" val="138042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50800"/>
          <a:ext cx="9144000" cy="175183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983731">
                <a:tc gridSpan="2">
                  <a:txBody>
                    <a:bodyPr/>
                    <a:lstStyle/>
                    <a:p>
                      <a:pPr algn="ctr" rtl="0" eaLnBrk="0" fontAlgn="auto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Кафедра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Защищенных 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систем связи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признана 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eaLnBrk="0" fontAlgn="auto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Лучшим образовательным центром России в области информационной безопасности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результатам проведенного </a:t>
                      </a:r>
                      <a:r>
                        <a:rPr lang="ru-RU" sz="24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весроссийского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конкурса </a:t>
                      </a:r>
                      <a:r>
                        <a:rPr lang="ru-RU" sz="2400" b="1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Инфофорум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2016 </a:t>
                      </a:r>
                    </a:p>
                  </a:txBody>
                  <a:tcPr marL="42165" marR="42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infoforum.ru/files/conference/20/zastavka-c=bez-logo-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39912"/>
            <a:ext cx="7048500" cy="3105150"/>
          </a:xfrm>
          <a:prstGeom prst="rect">
            <a:avLst/>
          </a:prstGeom>
          <a:noFill/>
        </p:spPr>
      </p:pic>
      <p:pic>
        <p:nvPicPr>
          <p:cNvPr id="10" name="Рисунок 2" descr="DSCN1301.JPG"/>
          <p:cNvPicPr>
            <a:picLocks noChangeAspect="1" noChangeArrowheads="1"/>
          </p:cNvPicPr>
          <p:nvPr/>
        </p:nvPicPr>
        <p:blipFill>
          <a:blip r:embed="rId3" cstate="print"/>
          <a:srcRect l="6689" t="11032" r="22028" b="2579"/>
          <a:stretch>
            <a:fillRect/>
          </a:stretch>
        </p:blipFill>
        <p:spPr bwMode="auto">
          <a:xfrm>
            <a:off x="7667625" y="4476750"/>
            <a:ext cx="1476375" cy="2381250"/>
          </a:xfrm>
          <a:prstGeom prst="rect">
            <a:avLst/>
          </a:prstGeom>
          <a:noFill/>
        </p:spPr>
      </p:pic>
      <p:pic>
        <p:nvPicPr>
          <p:cNvPr id="11" name="Рисунок 1" descr="DSC_703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774812"/>
            <a:ext cx="1857356" cy="1871356"/>
          </a:xfrm>
          <a:prstGeom prst="rect">
            <a:avLst/>
          </a:prstGeom>
          <a:noFill/>
        </p:spPr>
      </p:pic>
      <p:pic>
        <p:nvPicPr>
          <p:cNvPr id="12" name="Рисунок 0" descr="img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404916"/>
            <a:ext cx="1714480" cy="2453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SC01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038" y="3023450"/>
            <a:ext cx="3333773" cy="2500330"/>
          </a:xfrm>
          <a:prstGeom prst="rect">
            <a:avLst/>
          </a:prstGeom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56444" y="2098672"/>
            <a:ext cx="5959475" cy="847070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457200" anchor="ctr">
            <a:spAutoFit/>
          </a:bodyPr>
          <a:lstStyle/>
          <a:p>
            <a:pPr>
              <a:defRPr/>
            </a:pPr>
            <a:r>
              <a:rPr lang="ru-RU" sz="1600" dirty="0" smtClean="0"/>
              <a:t>Целевая подготовка кадров в области информационной безопасности для республики Вьетнам</a:t>
            </a: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53975"/>
            <a:ext cx="8486775" cy="487363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Международные проекты кафедры ЗСС</a:t>
            </a:r>
            <a:endParaRPr lang="ru-RU" sz="28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44232" y="815856"/>
            <a:ext cx="5971687" cy="1138625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457200" anchor="ctr">
            <a:spAutoFit/>
          </a:bodyPr>
          <a:lstStyle/>
          <a:p>
            <a:r>
              <a:rPr lang="ru-RU" sz="1600" dirty="0" smtClean="0"/>
              <a:t>Участие в проекте </a:t>
            </a:r>
            <a:r>
              <a:rPr lang="en-US" sz="1600" dirty="0" smtClean="0"/>
              <a:t>Tempus -</a:t>
            </a:r>
            <a:r>
              <a:rPr lang="ru-RU" sz="1600" dirty="0"/>
              <a:t> </a:t>
            </a:r>
            <a:r>
              <a:rPr lang="ru-RU" sz="1600" dirty="0" smtClean="0"/>
              <a:t>Магистерской программе </a:t>
            </a:r>
            <a:r>
              <a:rPr lang="ru-RU" sz="1600" dirty="0"/>
              <a:t>нового поколения экспертов в информационной безопасности, </a:t>
            </a:r>
            <a:r>
              <a:rPr lang="ru-RU" sz="1600" dirty="0" smtClean="0"/>
              <a:t>признанной </a:t>
            </a:r>
            <a:r>
              <a:rPr lang="ru-RU" sz="1600" dirty="0"/>
              <a:t>ЕС  (</a:t>
            </a:r>
            <a:r>
              <a:rPr lang="en-US" sz="1600" dirty="0"/>
              <a:t>ENGENSEC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67544" y="815856"/>
            <a:ext cx="392113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pic>
        <p:nvPicPr>
          <p:cNvPr id="3074" name="Picture 2" descr="C:\Users\Igor\Downloads\image~469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794" y="5697245"/>
            <a:ext cx="2635250" cy="10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gor\Downloads\image~46908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44" y="5789492"/>
            <a:ext cx="2970981" cy="8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DSC_99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1268" y="3098142"/>
            <a:ext cx="3714776" cy="2479209"/>
          </a:xfrm>
          <a:prstGeom prst="rect">
            <a:avLst/>
          </a:prstGeom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67544" y="2101728"/>
            <a:ext cx="392113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</p:spTree>
    <p:extLst>
      <p:ext uri="{BB962C8B-B14F-4D97-AF65-F5344CB8AC3E}">
        <p14:creationId xmlns:p14="http://schemas.microsoft.com/office/powerpoint/2010/main" xmlns="" val="3045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785818"/>
          </a:xfrm>
        </p:spPr>
        <p:txBody>
          <a:bodyPr/>
          <a:lstStyle/>
          <a:p>
            <a:pPr algn="ctr"/>
            <a:r>
              <a:rPr lang="ru-RU" sz="2400" dirty="0" smtClean="0"/>
              <a:t>международная Летняя школа студентов </a:t>
            </a:r>
            <a:r>
              <a:rPr lang="en-US" sz="2400" b="1" dirty="0" smtClean="0">
                <a:hlinkClick r:id="rId2"/>
              </a:rPr>
              <a:t>ENGENSEC</a:t>
            </a:r>
            <a:r>
              <a:rPr lang="ru-RU" sz="2400" b="1" dirty="0" smtClean="0"/>
              <a:t> 2016 г.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1026" name="Picture 2" descr="http://www.zss.sut.ru/useruploads/images/DSC_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500462" cy="2343530"/>
          </a:xfrm>
          <a:prstGeom prst="rect">
            <a:avLst/>
          </a:prstGeom>
          <a:noFill/>
        </p:spPr>
      </p:pic>
      <p:pic>
        <p:nvPicPr>
          <p:cNvPr id="1028" name="Picture 4" descr="http://www.zss.sut.ru/useruploads/images/1%20p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3929090" cy="2622241"/>
          </a:xfrm>
          <a:prstGeom prst="rect">
            <a:avLst/>
          </a:prstGeom>
          <a:noFill/>
        </p:spPr>
      </p:pic>
      <p:pic>
        <p:nvPicPr>
          <p:cNvPr id="1030" name="Picture 6" descr="http://www.zss.sut.ru/useruploads/images/%D1%83%D0%BC%D0%BD%D0%B5%D0%BB%D1%82%D0%B5%D0%BD%D0%B8%D0%B5%D0%BC%D0%BA%D1%83%D0%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3719702" cy="2451623"/>
          </a:xfrm>
          <a:prstGeom prst="rect">
            <a:avLst/>
          </a:prstGeom>
          <a:noFill/>
        </p:spPr>
      </p:pic>
      <p:pic>
        <p:nvPicPr>
          <p:cNvPr id="1032" name="Picture 8" descr="http://www.zss.sut.ru/useruploads/images/%D1%81%D1%87%D0%B3%D0%BD%D1%82%D1%88%D0%B5%D1%82%D0%BA%D0%B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000504"/>
            <a:ext cx="398145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1"/>
            <a:ext cx="9144000" cy="4286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Russian Cisco Olympic game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Networking Technologies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4037" name="Picture 2" descr="http://zss.sut.ru/useruploads/images/Cisco_Academy_PartnerLogo_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2863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42844" y="500043"/>
            <a:ext cx="7702550" cy="847070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>
              <a:defRPr/>
            </a:pPr>
            <a:r>
              <a:rPr lang="en-US" sz="1600" dirty="0">
                <a:cs typeface="Arial" charset="0"/>
              </a:rPr>
              <a:t>On </a:t>
            </a:r>
            <a:r>
              <a:rPr lang="ru-RU" sz="1600" dirty="0">
                <a:cs typeface="Arial" charset="0"/>
              </a:rPr>
              <a:t>17-18 </a:t>
            </a:r>
            <a:r>
              <a:rPr lang="en-US" sz="1600" dirty="0">
                <a:cs typeface="Arial" charset="0"/>
              </a:rPr>
              <a:t>of July based on our Cisco Networking Academy there was organized the final Russian Cisco Olympic game between students from different universities of Russia.</a:t>
            </a:r>
            <a:endParaRPr lang="ru-RU" sz="1600" dirty="0">
              <a:cs typeface="Arial" charset="0"/>
            </a:endParaRPr>
          </a:p>
        </p:txBody>
      </p:sp>
      <p:sp>
        <p:nvSpPr>
          <p:cNvPr id="35845" name="AutoShape 8"/>
          <p:cNvSpPr>
            <a:spLocks noChangeArrowheads="1"/>
          </p:cNvSpPr>
          <p:nvPr/>
        </p:nvSpPr>
        <p:spPr bwMode="auto">
          <a:xfrm>
            <a:off x="142844" y="642918"/>
            <a:ext cx="392112" cy="36036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ru-RU" sz="280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42844" y="1500174"/>
            <a:ext cx="7702550" cy="800011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457200" anchor="ctr">
            <a:spAutoFit/>
          </a:bodyPr>
          <a:lstStyle/>
          <a:p>
            <a:pPr>
              <a:defRPr/>
            </a:pPr>
            <a:r>
              <a:rPr lang="en-US" sz="1500" dirty="0">
                <a:cs typeface="Arial" charset="0"/>
              </a:rPr>
              <a:t>There were 30 people participated in the game from different regions of Russia</a:t>
            </a:r>
            <a:r>
              <a:rPr lang="ru-RU" sz="1500" dirty="0">
                <a:cs typeface="Arial" charset="0"/>
              </a:rPr>
              <a:t>. </a:t>
            </a:r>
            <a:r>
              <a:rPr lang="en-US" sz="1500" dirty="0">
                <a:cs typeface="Arial" charset="0"/>
              </a:rPr>
              <a:t>In particular, from universities of telecommunication area there were: two student from </a:t>
            </a:r>
            <a:r>
              <a:rPr lang="en-US" sz="1500" dirty="0" err="1">
                <a:cs typeface="Arial" charset="0"/>
              </a:rPr>
              <a:t>SibGUTI</a:t>
            </a:r>
            <a:r>
              <a:rPr lang="en-US" sz="1500" dirty="0">
                <a:cs typeface="Arial" charset="0"/>
              </a:rPr>
              <a:t>, MTUCI</a:t>
            </a:r>
            <a:r>
              <a:rPr lang="ru-RU" sz="1500" dirty="0">
                <a:cs typeface="Arial" charset="0"/>
              </a:rPr>
              <a:t>, </a:t>
            </a:r>
            <a:r>
              <a:rPr lang="en-US" sz="1500" dirty="0">
                <a:cs typeface="Arial" charset="0"/>
              </a:rPr>
              <a:t>and three student s from </a:t>
            </a:r>
            <a:r>
              <a:rPr lang="en-US" sz="1500" dirty="0" err="1">
                <a:cs typeface="Arial" charset="0"/>
              </a:rPr>
              <a:t>SPbSUT</a:t>
            </a:r>
            <a:r>
              <a:rPr lang="ru-RU" sz="1500" dirty="0">
                <a:cs typeface="Arial" charset="0"/>
              </a:rPr>
              <a:t>.</a:t>
            </a:r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142844" y="1643050"/>
            <a:ext cx="392112" cy="36036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ru-RU" sz="280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pic>
        <p:nvPicPr>
          <p:cNvPr id="44042" name="Picture 2" descr="http://zss.sut.ru/useruploads/images/%D0%BF%D0%BE%D0%B1%D0%B5%D0%B4%D0%B8%D1%82%D0%B5%D0%BB%D0%B8%20%D0%BE%D0%BB%D0%B8%D0%BC%D0%BF%D0%B8%D0%B0%D0%B4%D1%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143512"/>
            <a:ext cx="22344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4" descr="http://zss.sut.ru/useruploads/images/%D0%A3%D1%88%D0%B0%D0%BA%D0%BE%D0%B2%20%D0%B8%20%D0%BA%D1%82%D0%BE-%D1%82%D0%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357562"/>
            <a:ext cx="29027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142844" y="2500306"/>
            <a:ext cx="7702550" cy="800011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457200" anchor="ctr">
            <a:spAutoFit/>
          </a:bodyPr>
          <a:lstStyle/>
          <a:p>
            <a:pPr>
              <a:defRPr/>
            </a:pPr>
            <a:r>
              <a:rPr lang="en-US" sz="1500" dirty="0">
                <a:cs typeface="Arial" charset="0"/>
              </a:rPr>
              <a:t>On rewarding ceremony also participated vice-president of Cisco in </a:t>
            </a:r>
            <a:r>
              <a:rPr lang="en-US" sz="1500" dirty="0" err="1">
                <a:cs typeface="Arial" charset="0"/>
              </a:rPr>
              <a:t>Russia&amp;CIS</a:t>
            </a:r>
            <a:r>
              <a:rPr lang="en-US" sz="1500" dirty="0">
                <a:cs typeface="Arial" charset="0"/>
              </a:rPr>
              <a:t> </a:t>
            </a:r>
            <a:r>
              <a:rPr lang="ru-RU" sz="1500" dirty="0" err="1">
                <a:cs typeface="Arial" charset="0"/>
              </a:rPr>
              <a:t>Jonathan</a:t>
            </a:r>
            <a:r>
              <a:rPr lang="en-US" sz="1500" dirty="0">
                <a:cs typeface="Arial" charset="0"/>
              </a:rPr>
              <a:t> </a:t>
            </a:r>
            <a:r>
              <a:rPr lang="ru-RU" sz="1500" dirty="0" err="1">
                <a:cs typeface="Arial" charset="0"/>
              </a:rPr>
              <a:t>Sparrow</a:t>
            </a:r>
            <a:r>
              <a:rPr lang="ru-RU" sz="1500" dirty="0">
                <a:cs typeface="Arial" charset="0"/>
              </a:rPr>
              <a:t>, </a:t>
            </a:r>
            <a:r>
              <a:rPr lang="en-US" sz="1500" dirty="0">
                <a:cs typeface="Arial" charset="0"/>
              </a:rPr>
              <a:t>vice-president of </a:t>
            </a:r>
            <a:r>
              <a:rPr lang="ru-RU" sz="1500" dirty="0" err="1">
                <a:cs typeface="Arial" charset="0"/>
              </a:rPr>
              <a:t>Cisco</a:t>
            </a:r>
            <a:r>
              <a:rPr lang="en-US" sz="1500" dirty="0">
                <a:cs typeface="Arial" charset="0"/>
              </a:rPr>
              <a:t> director of globalization Vim </a:t>
            </a:r>
            <a:r>
              <a:rPr lang="en-US" sz="1500" dirty="0" err="1">
                <a:cs typeface="Arial" charset="0"/>
              </a:rPr>
              <a:t>Elfrink</a:t>
            </a:r>
            <a:r>
              <a:rPr lang="en-US" sz="1500" dirty="0">
                <a:cs typeface="Arial" charset="0"/>
              </a:rPr>
              <a:t>, rector of </a:t>
            </a:r>
            <a:r>
              <a:rPr lang="en-US" sz="1500" dirty="0" err="1">
                <a:cs typeface="Arial" charset="0"/>
              </a:rPr>
              <a:t>SPbSUT</a:t>
            </a:r>
            <a:r>
              <a:rPr lang="en-US" sz="1500" dirty="0">
                <a:cs typeface="Arial" charset="0"/>
              </a:rPr>
              <a:t> – Sergey </a:t>
            </a:r>
            <a:r>
              <a:rPr lang="en-US" sz="1500" dirty="0" err="1">
                <a:cs typeface="Arial" charset="0"/>
              </a:rPr>
              <a:t>Viktorovich</a:t>
            </a:r>
            <a:r>
              <a:rPr lang="en-US" sz="1500" dirty="0">
                <a:cs typeface="Arial" charset="0"/>
              </a:rPr>
              <a:t> </a:t>
            </a:r>
            <a:r>
              <a:rPr lang="en-US" sz="1500" dirty="0" err="1">
                <a:cs typeface="Arial" charset="0"/>
              </a:rPr>
              <a:t>Bachevsky</a:t>
            </a:r>
            <a:r>
              <a:rPr lang="en-US" sz="1500" dirty="0">
                <a:cs typeface="Arial" charset="0"/>
              </a:rPr>
              <a:t>.</a:t>
            </a:r>
            <a:endParaRPr lang="ru-RU" sz="1500" dirty="0">
              <a:cs typeface="Arial" charset="0"/>
            </a:endParaRPr>
          </a:p>
        </p:txBody>
      </p:sp>
      <p:sp>
        <p:nvSpPr>
          <p:cNvPr id="35851" name="AutoShape 8"/>
          <p:cNvSpPr>
            <a:spLocks noChangeArrowheads="1"/>
          </p:cNvSpPr>
          <p:nvPr/>
        </p:nvSpPr>
        <p:spPr bwMode="auto">
          <a:xfrm>
            <a:off x="142844" y="2714620"/>
            <a:ext cx="392112" cy="3603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ru-RU" sz="280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pic>
        <p:nvPicPr>
          <p:cNvPr id="13" name="Picture 6" descr="G:\Present\ajnj\DSC_5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00612"/>
            <a:ext cx="3000396" cy="1857388"/>
          </a:xfrm>
          <a:prstGeom prst="rect">
            <a:avLst/>
          </a:prstGeom>
          <a:noFill/>
        </p:spPr>
      </p:pic>
      <p:pic>
        <p:nvPicPr>
          <p:cNvPr id="14" name="Picture 1" descr="E:\Present\ajnj\DSC_5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429000"/>
            <a:ext cx="3000396" cy="20024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Open lecture of Vim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Elfrink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09538" y="981075"/>
            <a:ext cx="7702550" cy="1349038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>
              <a:defRPr/>
            </a:pPr>
            <a:r>
              <a:rPr lang="en-US" sz="1600" dirty="0">
                <a:cs typeface="Arial" charset="0"/>
              </a:rPr>
              <a:t>After the ceremony Vim </a:t>
            </a:r>
            <a:r>
              <a:rPr lang="en-US" sz="1600" dirty="0" err="1">
                <a:cs typeface="Arial" charset="0"/>
              </a:rPr>
              <a:t>Elfrink</a:t>
            </a:r>
            <a:r>
              <a:rPr lang="en-US" sz="1600" dirty="0">
                <a:cs typeface="Arial" charset="0"/>
              </a:rPr>
              <a:t> presented the lecture about </a:t>
            </a:r>
            <a:r>
              <a:rPr lang="ru-RU" sz="1600" dirty="0">
                <a:cs typeface="Arial" charset="0"/>
              </a:rPr>
              <a:t>«</a:t>
            </a:r>
            <a:r>
              <a:rPr lang="en-US" sz="1600" dirty="0">
                <a:cs typeface="Arial" charset="0"/>
              </a:rPr>
              <a:t>Internet of Things</a:t>
            </a:r>
            <a:r>
              <a:rPr lang="ru-RU" sz="1600" dirty="0">
                <a:cs typeface="Arial" charset="0"/>
              </a:rPr>
              <a:t>» </a:t>
            </a:r>
            <a:r>
              <a:rPr lang="en-US" sz="1600" dirty="0">
                <a:cs typeface="Arial" charset="0"/>
              </a:rPr>
              <a:t>for students, masters</a:t>
            </a:r>
            <a:r>
              <a:rPr lang="ru-RU" sz="1600" dirty="0">
                <a:cs typeface="Arial" charset="0"/>
              </a:rPr>
              <a:t>, </a:t>
            </a:r>
            <a:r>
              <a:rPr lang="en-US" sz="1600" dirty="0">
                <a:cs typeface="Arial" charset="0"/>
              </a:rPr>
              <a:t>and PhD students of the programs </a:t>
            </a:r>
            <a:r>
              <a:rPr lang="ru-RU" sz="1600" dirty="0">
                <a:cs typeface="Arial" charset="0"/>
              </a:rPr>
              <a:t>«</a:t>
            </a:r>
            <a:r>
              <a:rPr lang="en-US" sz="1600" dirty="0">
                <a:cs typeface="Arial" charset="0"/>
              </a:rPr>
              <a:t>Information Security</a:t>
            </a:r>
            <a:r>
              <a:rPr lang="ru-RU" sz="1600" dirty="0">
                <a:cs typeface="Arial" charset="0"/>
              </a:rPr>
              <a:t>», «</a:t>
            </a:r>
            <a:r>
              <a:rPr lang="en-US" sz="1600" dirty="0">
                <a:cs typeface="Arial" charset="0"/>
              </a:rPr>
              <a:t>Service</a:t>
            </a:r>
            <a:r>
              <a:rPr lang="ru-RU" sz="1600" dirty="0">
                <a:cs typeface="Arial" charset="0"/>
              </a:rPr>
              <a:t>», «</a:t>
            </a:r>
            <a:r>
              <a:rPr lang="en-US" sz="1600" dirty="0">
                <a:cs typeface="Arial" charset="0"/>
              </a:rPr>
              <a:t>Info-communication technologies and systems of telecommunications</a:t>
            </a:r>
            <a:r>
              <a:rPr lang="ru-RU" sz="1600" dirty="0">
                <a:cs typeface="Arial" charset="0"/>
              </a:rPr>
              <a:t>» </a:t>
            </a:r>
            <a:r>
              <a:rPr lang="en-US" sz="1600" dirty="0">
                <a:cs typeface="Arial" charset="0"/>
              </a:rPr>
              <a:t>profile </a:t>
            </a:r>
            <a:r>
              <a:rPr lang="ru-RU" sz="1600" dirty="0">
                <a:cs typeface="Arial" charset="0"/>
              </a:rPr>
              <a:t>«</a:t>
            </a:r>
            <a:r>
              <a:rPr lang="en-US" sz="1600" dirty="0">
                <a:cs typeface="Arial" charset="0"/>
              </a:rPr>
              <a:t>Secured systems and networks</a:t>
            </a:r>
            <a:r>
              <a:rPr lang="ru-RU" sz="1600" dirty="0">
                <a:cs typeface="Arial" charset="0"/>
              </a:rPr>
              <a:t>» </a:t>
            </a:r>
            <a:r>
              <a:rPr lang="en-US" sz="1600" dirty="0">
                <a:cs typeface="Arial" charset="0"/>
              </a:rPr>
              <a:t>and teachers of </a:t>
            </a:r>
            <a:r>
              <a:rPr lang="en-US" sz="1600" dirty="0" err="1">
                <a:cs typeface="Arial" charset="0"/>
              </a:rPr>
              <a:t>SPbSUT</a:t>
            </a:r>
            <a:r>
              <a:rPr lang="ru-RU" sz="1600" dirty="0">
                <a:cs typeface="Arial" charset="0"/>
              </a:rPr>
              <a:t>.</a:t>
            </a:r>
          </a:p>
        </p:txBody>
      </p:sp>
      <p:sp>
        <p:nvSpPr>
          <p:cNvPr id="36869" name="AutoShape 8"/>
          <p:cNvSpPr>
            <a:spLocks noChangeArrowheads="1"/>
          </p:cNvSpPr>
          <p:nvPr/>
        </p:nvSpPr>
        <p:spPr bwMode="auto">
          <a:xfrm>
            <a:off x="142844" y="1071546"/>
            <a:ext cx="392112" cy="360363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ru-RU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09538" y="2500307"/>
            <a:ext cx="7677172" cy="1600021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>
              <a:defRPr/>
            </a:pPr>
            <a:r>
              <a:rPr lang="en-US" sz="1600" dirty="0">
                <a:cs typeface="Arial" charset="0"/>
              </a:rPr>
              <a:t>During the lecture Vim covered these questions</a:t>
            </a:r>
            <a:r>
              <a:rPr lang="ru-RU" sz="1600" dirty="0">
                <a:cs typeface="Arial" charset="0"/>
              </a:rPr>
              <a:t>:</a:t>
            </a:r>
          </a:p>
          <a:p>
            <a:pPr>
              <a:defRPr/>
            </a:pPr>
            <a:r>
              <a:rPr lang="ru-RU" sz="1600" dirty="0">
                <a:cs typeface="Arial" charset="0"/>
              </a:rPr>
              <a:t>- </a:t>
            </a:r>
            <a:r>
              <a:rPr lang="en-US" sz="1600" dirty="0">
                <a:cs typeface="Arial" charset="0"/>
              </a:rPr>
              <a:t>Role of modern info-communication technologies in evolution of such country as Russia</a:t>
            </a:r>
            <a:endParaRPr lang="ru-RU" sz="1600" dirty="0">
              <a:cs typeface="Arial" charset="0"/>
            </a:endParaRPr>
          </a:p>
          <a:p>
            <a:pPr>
              <a:defRPr/>
            </a:pPr>
            <a:r>
              <a:rPr lang="ru-RU" sz="1600" dirty="0">
                <a:cs typeface="Arial" charset="0"/>
              </a:rPr>
              <a:t>- </a:t>
            </a:r>
            <a:r>
              <a:rPr lang="en-US" sz="1600" dirty="0">
                <a:cs typeface="Arial" charset="0"/>
              </a:rPr>
              <a:t>Evolution of Cisco Networking Academy program in Russia </a:t>
            </a:r>
            <a:r>
              <a:rPr lang="ru-RU" sz="1600" dirty="0">
                <a:cs typeface="Arial" charset="0"/>
              </a:rPr>
              <a:t>(</a:t>
            </a:r>
            <a:r>
              <a:rPr lang="en-US" sz="1600" dirty="0">
                <a:cs typeface="Arial" charset="0"/>
              </a:rPr>
              <a:t>created more than </a:t>
            </a:r>
            <a:r>
              <a:rPr lang="ru-RU" sz="1600" dirty="0">
                <a:cs typeface="Arial" charset="0"/>
              </a:rPr>
              <a:t>500 </a:t>
            </a:r>
            <a:r>
              <a:rPr lang="en-US" sz="1600" dirty="0">
                <a:cs typeface="Arial" charset="0"/>
              </a:rPr>
              <a:t>academies</a:t>
            </a:r>
            <a:r>
              <a:rPr lang="ru-RU" sz="1600" dirty="0">
                <a:cs typeface="Arial" charset="0"/>
              </a:rPr>
              <a:t>, </a:t>
            </a:r>
            <a:r>
              <a:rPr lang="en-US" sz="1600" dirty="0">
                <a:cs typeface="Arial" charset="0"/>
              </a:rPr>
              <a:t>for the last years prepared </a:t>
            </a:r>
            <a:r>
              <a:rPr lang="ru-RU" sz="1600" dirty="0">
                <a:cs typeface="Arial" charset="0"/>
              </a:rPr>
              <a:t>50 </a:t>
            </a:r>
            <a:r>
              <a:rPr lang="en-US" sz="1600" dirty="0">
                <a:cs typeface="Arial" charset="0"/>
              </a:rPr>
              <a:t>thousands of certified specialists</a:t>
            </a:r>
            <a:r>
              <a:rPr lang="ru-RU" sz="1600" dirty="0">
                <a:cs typeface="Arial" charset="0"/>
              </a:rPr>
              <a:t>)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142844" y="2571744"/>
            <a:ext cx="392112" cy="36036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ru-RU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pic>
        <p:nvPicPr>
          <p:cNvPr id="12" name="Picture 2" descr="http://zss.sut.ru/useruploads/images/%D1%80%D0%B5%D0%B0%D0%BB%20%D0%BC%D0%B5%D0%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3609146" cy="24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E:\Present\ajnj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286256"/>
            <a:ext cx="3521595" cy="2357430"/>
          </a:xfrm>
          <a:prstGeom prst="rect">
            <a:avLst/>
          </a:prstGeom>
          <a:noFill/>
        </p:spPr>
      </p:pic>
      <p:pic>
        <p:nvPicPr>
          <p:cNvPr id="10" name="Picture 2" descr="E:\Present\ajnj\DSC_0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786190"/>
            <a:ext cx="2081132" cy="285595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222250"/>
            <a:ext cx="8486775" cy="6683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/>
              <a:t>Кафедра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Защищенных систем связи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125" y="973139"/>
            <a:ext cx="8632825" cy="5072061"/>
          </a:xfrm>
        </p:spPr>
        <p:txBody>
          <a:bodyPr>
            <a:normAutofit fontScale="92500"/>
          </a:bodyPr>
          <a:lstStyle/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/>
              <a:t>Создана </a:t>
            </a:r>
            <a:r>
              <a:rPr lang="ru-RU" sz="2400" dirty="0"/>
              <a:t>в 1997 </a:t>
            </a:r>
            <a:r>
              <a:rPr lang="ru-RU" sz="2400" dirty="0" smtClean="0"/>
              <a:t>году </a:t>
            </a:r>
            <a:endParaRPr lang="ru-RU" sz="2400" dirty="0"/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/>
              <a:t>Выпускающая </a:t>
            </a:r>
            <a:r>
              <a:rPr lang="ru-RU" sz="2400" dirty="0"/>
              <a:t>кафедра по </a:t>
            </a:r>
            <a:r>
              <a:rPr lang="ru-RU" sz="2400" dirty="0" smtClean="0"/>
              <a:t>специальности: </a:t>
            </a:r>
          </a:p>
          <a:p>
            <a:pPr marL="903288" lvl="1" indent="-442913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210403 </a:t>
            </a:r>
            <a:r>
              <a:rPr lang="ru-RU" sz="2000" dirty="0"/>
              <a:t>«Защищенные системы связи»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 smtClean="0"/>
              <a:t>Выпускающая кафедра по направлениям подготовки:</a:t>
            </a:r>
            <a:endParaRPr lang="ru-RU" sz="2400" dirty="0"/>
          </a:p>
          <a:p>
            <a:pPr marL="903288" lvl="1" indent="-442913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ru-RU" sz="2000" dirty="0"/>
              <a:t>11.03.02 «Инфокоммуникационные технологии и системы связи»</a:t>
            </a:r>
          </a:p>
          <a:p>
            <a:pPr marL="1258888" lvl="2" indent="-34448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dirty="0" smtClean="0"/>
              <a:t>Профиль «Защищенные системы и сети связи»   </a:t>
            </a:r>
            <a:endParaRPr lang="ru-RU" sz="1600" dirty="0"/>
          </a:p>
          <a:p>
            <a:pPr marL="903288" lvl="1" indent="-442913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ru-RU" sz="2000" dirty="0"/>
              <a:t>43.03.01 «Сервис»</a:t>
            </a:r>
          </a:p>
          <a:p>
            <a:pPr marL="1258888" lvl="2" indent="-34448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dirty="0" smtClean="0"/>
              <a:t>Профиль </a:t>
            </a:r>
            <a:r>
              <a:rPr lang="ru-RU" sz="1600" dirty="0"/>
              <a:t>«Сервис систем безопасности» </a:t>
            </a:r>
          </a:p>
          <a:p>
            <a:pPr marL="903288" lvl="1" indent="-442913"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ru-RU" sz="2100" dirty="0"/>
              <a:t>10.03.01 «Информационная безопасность</a:t>
            </a:r>
            <a:r>
              <a:rPr lang="ru-RU" sz="2100" dirty="0" smtClean="0"/>
              <a:t>»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34385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Дополнительные программы кафедры </a:t>
            </a:r>
            <a:r>
              <a:rPr lang="ru-RU" sz="2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ЗСС</a:t>
            </a:r>
            <a:endParaRPr lang="ru-RU" sz="28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467544" y="980728"/>
            <a:ext cx="6673850" cy="457200"/>
            <a:chOff x="1187450" y="1847850"/>
            <a:chExt cx="6673850" cy="45720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85875" y="1944379"/>
              <a:ext cx="6575425" cy="345103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pPr algn="l"/>
              <a:r>
                <a:rPr lang="ru-RU" sz="1600" dirty="0" smtClean="0"/>
                <a:t>Академия </a:t>
              </a:r>
              <a:r>
                <a:rPr lang="en-US" sz="1600" dirty="0" smtClean="0"/>
                <a:t>Cisco </a:t>
              </a:r>
              <a:endParaRPr lang="ru-RU" sz="1600" dirty="0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4" name="Группа 7"/>
          <p:cNvGrpSpPr/>
          <p:nvPr/>
        </p:nvGrpSpPr>
        <p:grpSpPr>
          <a:xfrm>
            <a:off x="467544" y="2292559"/>
            <a:ext cx="6673850" cy="457200"/>
            <a:chOff x="1187450" y="1847850"/>
            <a:chExt cx="6673850" cy="4572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285875" y="1944379"/>
              <a:ext cx="6575425" cy="345103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pPr algn="l"/>
              <a:r>
                <a:rPr lang="ru-RU" sz="1600" dirty="0" smtClean="0"/>
                <a:t>Научно-образовательный центр «Лаборатория </a:t>
              </a:r>
              <a:r>
                <a:rPr lang="en-US" sz="1600" dirty="0" smtClean="0"/>
                <a:t>Cisco</a:t>
              </a:r>
              <a:r>
                <a:rPr lang="ru-RU" sz="1600" dirty="0" smtClean="0"/>
                <a:t>»</a:t>
              </a:r>
              <a:endParaRPr lang="ru-RU" sz="1600" dirty="0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467544" y="1603953"/>
            <a:ext cx="6673850" cy="457200"/>
            <a:chOff x="1187450" y="1847850"/>
            <a:chExt cx="6673850" cy="457200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1285875" y="1944379"/>
              <a:ext cx="6575425" cy="345103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pPr algn="l"/>
              <a:r>
                <a:rPr lang="ru-RU" sz="1600" dirty="0" smtClean="0"/>
                <a:t>Академия </a:t>
              </a:r>
              <a:r>
                <a:rPr lang="en-US" sz="1600" dirty="0" smtClean="0"/>
                <a:t>VMware</a:t>
              </a:r>
              <a:endParaRPr lang="ru-RU" sz="1600" dirty="0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77825" name="Picture 1" descr="H:\Cisco\B06-CI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229" y="2999808"/>
            <a:ext cx="2467430" cy="370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826" name="Picture 2" descr="H:\Cisco\B41-CWLM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98" y="3536841"/>
            <a:ext cx="4120651" cy="274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Сетевая Академия</a:t>
            </a:r>
            <a:r>
              <a:rPr lang="en-US" sz="2800" dirty="0" smtClean="0"/>
              <a:t> Cisco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65969" y="1052736"/>
            <a:ext cx="6575425" cy="596086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lIns="457200" anchor="ctr">
            <a:spAutoFit/>
          </a:bodyPr>
          <a:lstStyle/>
          <a:p>
            <a:pPr lvl="0"/>
            <a:r>
              <a:rPr lang="ru-RU" sz="1600" dirty="0" smtClean="0"/>
              <a:t>В</a:t>
            </a:r>
            <a:r>
              <a:rPr lang="en-US" sz="1600" dirty="0" smtClean="0"/>
              <a:t> 1999 </a:t>
            </a:r>
            <a:r>
              <a:rPr lang="ru-RU" sz="1600" dirty="0" smtClean="0"/>
              <a:t>году на кафедре ИБТС была образована Региональная Сетевая Академия </a:t>
            </a:r>
            <a:r>
              <a:rPr lang="en-US" sz="1600" dirty="0" smtClean="0"/>
              <a:t>Cisco.</a:t>
            </a:r>
            <a:endParaRPr lang="ru-RU" sz="1600" dirty="0" smtClean="0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67544" y="1052736"/>
            <a:ext cx="392113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65969" y="3715078"/>
            <a:ext cx="6575425" cy="1851005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lIns="457200" anchor="ctr">
            <a:spAutoFit/>
          </a:bodyPr>
          <a:lstStyle/>
          <a:p>
            <a:pPr lvl="0"/>
            <a:r>
              <a:rPr lang="ru-RU" sz="1600" dirty="0" smtClean="0"/>
              <a:t>В 2012 году с целью преобразования в более открытую и универсальную модель сети академий компанией </a:t>
            </a:r>
            <a:r>
              <a:rPr lang="ru-RU" sz="1600" dirty="0" err="1" smtClean="0"/>
              <a:t>Cisco</a:t>
            </a:r>
            <a:r>
              <a:rPr lang="ru-RU" sz="1600" dirty="0" smtClean="0"/>
              <a:t> была анонсирована новая структура сетевых академий. В рамках данных преобразований на кафедре ИБТС была произведена реорганизация сетевой академии с целью соответствия новым стандартам подготовки специалистов.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67544" y="3745992"/>
            <a:ext cx="392113" cy="457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000"/>
              </a:gs>
              <a:gs pos="50000">
                <a:srgbClr val="F0F0F0"/>
              </a:gs>
              <a:gs pos="100000">
                <a:srgbClr val="FFC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990033"/>
                </a:solidFill>
                <a:latin typeface="Wingdings" pitchFamily="2" charset="2"/>
              </a:rPr>
              <a:t>ü</a:t>
            </a:r>
          </a:p>
        </p:txBody>
      </p:sp>
      <p:pic>
        <p:nvPicPr>
          <p:cNvPr id="68610" name="Picture 2" descr="http://ibts.sut.ru/useruploads/images/new_logo_netacad_sm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378" y="5661248"/>
            <a:ext cx="1161118" cy="1094940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467544" y="1916832"/>
            <a:ext cx="6673850" cy="1618848"/>
            <a:chOff x="1187450" y="1818888"/>
            <a:chExt cx="6673850" cy="1618848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1285875" y="1838002"/>
              <a:ext cx="6575425" cy="1599734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pPr lvl="0"/>
              <a:r>
                <a:rPr lang="ru-RU" sz="1600" dirty="0" smtClean="0"/>
                <a:t>За годы работы в Академии </a:t>
              </a:r>
              <a:r>
                <a:rPr lang="ru-RU" sz="1600" dirty="0" err="1" smtClean="0"/>
                <a:t>Cisco</a:t>
              </a:r>
              <a:r>
                <a:rPr lang="ru-RU" sz="1600" dirty="0" smtClean="0"/>
                <a:t>, являющейся подразделением </a:t>
              </a:r>
              <a:r>
                <a:rPr lang="ru-RU" sz="1600" dirty="0" err="1" smtClean="0"/>
                <a:t>СПбГУТ</a:t>
              </a:r>
              <a:r>
                <a:rPr lang="ru-RU" sz="1600" dirty="0" smtClean="0"/>
                <a:t>, прошли обучение тысячи человек, как на коммерческой основе, так и - лучшие студенты </a:t>
              </a:r>
              <a:r>
                <a:rPr lang="ru-RU" sz="1600" dirty="0" err="1" smtClean="0"/>
                <a:t>СПбГУТ</a:t>
              </a:r>
              <a:r>
                <a:rPr lang="ru-RU" sz="1600" dirty="0" smtClean="0"/>
                <a:t> - бесплатно, в том числе сотрудники кафедры ИБТС - будущие руководители и преподаватели академии. </a:t>
              </a: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187450" y="1818888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293432"/>
            <a:ext cx="1608386" cy="1205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3008" y="2909777"/>
            <a:ext cx="1633728" cy="1224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 01.09.13 на кафедре ЗСС открыта </a:t>
            </a:r>
            <a:r>
              <a:rPr lang="ru-RU" sz="2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2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Академия </a:t>
            </a:r>
            <a:r>
              <a:rPr lang="en-US" sz="2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VMware</a:t>
            </a:r>
            <a:endParaRPr lang="ru-RU" sz="28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15085"/>
            <a:ext cx="7067128" cy="5218659"/>
          </a:xfrm>
        </p:spPr>
        <p:txBody>
          <a:bodyPr>
            <a:normAutofit/>
          </a:bodyPr>
          <a:lstStyle/>
          <a:p>
            <a:r>
              <a:rPr lang="ru-RU" dirty="0" smtClean="0"/>
              <a:t>Седьмая академия в России. Вторая на </a:t>
            </a:r>
            <a:r>
              <a:rPr lang="ru-RU" dirty="0" err="1" smtClean="0"/>
              <a:t>Северо-Западе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Три сертифицированных инструктора на кафедре с практическим опытом, один тренер инструкторов </a:t>
            </a:r>
            <a:r>
              <a:rPr lang="en-US" dirty="0" smtClean="0"/>
              <a:t>VMware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Возможность получения международного сертификата </a:t>
            </a:r>
            <a:r>
              <a:rPr lang="en-US" dirty="0" smtClean="0"/>
              <a:t>VCP (VMware Certified Professional)</a:t>
            </a:r>
          </a:p>
          <a:p>
            <a:endParaRPr lang="ru-RU" dirty="0" smtClean="0"/>
          </a:p>
          <a:p>
            <a:r>
              <a:rPr lang="ru-RU" dirty="0" smtClean="0"/>
              <a:t>Перспективная область технологий виртуализации</a:t>
            </a:r>
          </a:p>
          <a:p>
            <a:endParaRPr lang="en-US" dirty="0" smtClean="0"/>
          </a:p>
          <a:p>
            <a:r>
              <a:rPr lang="ru-RU" dirty="0" smtClean="0"/>
              <a:t>Ориентация на практические</a:t>
            </a:r>
            <a:r>
              <a:rPr lang="en-US" dirty="0"/>
              <a:t> </a:t>
            </a:r>
            <a:r>
              <a:rPr lang="ru-RU" dirty="0" smtClean="0"/>
              <a:t>занятия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8877" y="4752826"/>
            <a:ext cx="1789323" cy="190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420888"/>
            <a:ext cx="1885540" cy="20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Научно-образовательный центр </a:t>
            </a:r>
          </a:p>
          <a:p>
            <a:pPr algn="ctr">
              <a:defRPr/>
            </a:pPr>
            <a:r>
              <a:rPr lang="ru-RU" sz="2800" dirty="0" smtClean="0"/>
              <a:t>«Лаборатория </a:t>
            </a:r>
            <a:r>
              <a:rPr lang="en-US" sz="2800" dirty="0" smtClean="0"/>
              <a:t>Cisco</a:t>
            </a:r>
            <a:r>
              <a:rPr lang="ru-RU" sz="2800" dirty="0" smtClean="0"/>
              <a:t>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1523987"/>
            <a:ext cx="3000396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4500570"/>
            <a:ext cx="3000396" cy="227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8"/>
          <p:cNvGrpSpPr/>
          <p:nvPr/>
        </p:nvGrpSpPr>
        <p:grpSpPr>
          <a:xfrm>
            <a:off x="178663" y="928670"/>
            <a:ext cx="6679353" cy="457200"/>
            <a:chOff x="1187450" y="1847850"/>
            <a:chExt cx="6679353" cy="457200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1291378" y="1922985"/>
              <a:ext cx="6575425" cy="376476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r>
                <a:rPr lang="ru-RU" sz="1800" b="1" dirty="0" smtClean="0"/>
                <a:t>Базовая лаборатория</a:t>
              </a:r>
              <a:endParaRPr lang="ru-RU" sz="1800" b="1" dirty="0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14" name="Содержимое 2"/>
          <p:cNvSpPr txBox="1">
            <a:spLocks/>
          </p:cNvSpPr>
          <p:nvPr/>
        </p:nvSpPr>
        <p:spPr>
          <a:xfrm>
            <a:off x="571472" y="1504734"/>
            <a:ext cx="5143536" cy="1567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dirty="0" smtClean="0"/>
              <a:t>	Включает в себя оборудования как для основных курсов базовых треков CCNA и CCNP, так и всех курсов по специализациям в разных областях связи CC*A и СС*P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14282" y="4000505"/>
            <a:ext cx="6679353" cy="457200"/>
            <a:chOff x="1187450" y="1847850"/>
            <a:chExt cx="6679353" cy="457200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291378" y="1922985"/>
              <a:ext cx="6575425" cy="376476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r>
                <a:rPr lang="ru-RU" sz="1800" b="1" dirty="0" smtClean="0"/>
                <a:t>Лаборатория по хранению и обработке данных</a:t>
              </a: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18" name="Содержимое 2"/>
          <p:cNvSpPr txBox="1">
            <a:spLocks/>
          </p:cNvSpPr>
          <p:nvPr/>
        </p:nvSpPr>
        <p:spPr>
          <a:xfrm>
            <a:off x="571472" y="4576569"/>
            <a:ext cx="5211554" cy="19949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ru-RU" sz="2000" dirty="0" smtClean="0"/>
              <a:t>	Эффективное и защищенное хранение больших объемов данных – одно из самых перспективных направлений современной науки в области компьютерных вычислений и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Научно-образовательный центр </a:t>
            </a:r>
          </a:p>
          <a:p>
            <a:pPr algn="ctr">
              <a:defRPr/>
            </a:pPr>
            <a:r>
              <a:rPr lang="ru-RU" sz="2800" dirty="0" smtClean="0"/>
              <a:t>«Лаборатория </a:t>
            </a:r>
            <a:r>
              <a:rPr lang="en-US" sz="2800" dirty="0" smtClean="0"/>
              <a:t>Cisco</a:t>
            </a:r>
            <a:r>
              <a:rPr lang="ru-RU" sz="2800" dirty="0" smtClean="0"/>
              <a:t>»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467544" y="963502"/>
            <a:ext cx="6673850" cy="1349038"/>
            <a:chOff x="1187450" y="1749676"/>
            <a:chExt cx="6673850" cy="134903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85875" y="1749676"/>
              <a:ext cx="6575425" cy="134903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1600" b="1" dirty="0" smtClean="0"/>
                <a:t>Серверное оборудование, входящее в состав НОЦ позволит построить кластер с восемью </a:t>
              </a:r>
              <a:r>
                <a:rPr lang="ru-RU" sz="1600" b="1" dirty="0" err="1" smtClean="0"/>
                <a:t>ESXi</a:t>
              </a:r>
              <a:r>
                <a:rPr lang="ru-RU" sz="1600" b="1" dirty="0" smtClean="0"/>
                <a:t> серверами </a:t>
              </a:r>
              <a:r>
                <a:rPr lang="en-US" sz="1600" b="1" dirty="0" err="1" smtClean="0"/>
                <a:t>VMWare</a:t>
              </a:r>
              <a:r>
                <a:rPr lang="ru-RU" sz="1600" b="1" dirty="0" smtClean="0"/>
                <a:t> и четырьмя внешними хранилищами, произведенными компанией </a:t>
              </a:r>
              <a:r>
                <a:rPr lang="en-US" sz="1600" b="1" dirty="0" err="1" smtClean="0"/>
                <a:t>NetApp</a:t>
              </a:r>
              <a:r>
                <a:rPr lang="ru-RU" sz="1600" b="1" dirty="0" smtClean="0"/>
                <a:t>, подсоединенными по технологии </a:t>
              </a:r>
              <a:r>
                <a:rPr lang="en-US" sz="1600" b="1" dirty="0" smtClean="0"/>
                <a:t>Fiber Channel</a:t>
              </a:r>
              <a:endParaRPr lang="ru-RU" sz="1600" b="1" dirty="0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187450" y="1822698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467544" y="2424298"/>
            <a:ext cx="6673850" cy="847070"/>
            <a:chOff x="1187450" y="1818888"/>
            <a:chExt cx="6673850" cy="84707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285875" y="1818888"/>
              <a:ext cx="6575425" cy="847070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r>
                <a:rPr lang="ru-RU" sz="1600" b="1" dirty="0" smtClean="0"/>
                <a:t>Наличие последней версии ПО </a:t>
              </a:r>
              <a:r>
                <a:rPr lang="en-US" sz="1600" b="1" dirty="0" smtClean="0"/>
                <a:t>Microsoft Windows Server </a:t>
              </a:r>
              <a:r>
                <a:rPr lang="ru-RU" sz="1600" b="1" dirty="0" smtClean="0"/>
                <a:t>позволит проводить лабораторные работы на подлинном обеспечении </a:t>
              </a:r>
              <a:r>
                <a:rPr lang="en-US" sz="1600" b="1" dirty="0" smtClean="0"/>
                <a:t>Microsoft</a:t>
              </a:r>
              <a:endParaRPr lang="ru-RU" sz="1600" b="1" dirty="0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187450" y="1822698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5" name="Группа 10"/>
          <p:cNvGrpSpPr/>
          <p:nvPr/>
        </p:nvGrpSpPr>
        <p:grpSpPr>
          <a:xfrm>
            <a:off x="467544" y="3402944"/>
            <a:ext cx="6673850" cy="1349038"/>
            <a:chOff x="1187450" y="1797402"/>
            <a:chExt cx="6673850" cy="134903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1285875" y="1797402"/>
              <a:ext cx="6575425" cy="1349038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wrap="square" lIns="457200" anchor="ctr">
              <a:spAutoFit/>
            </a:bodyPr>
            <a:lstStyle/>
            <a:p>
              <a:r>
                <a:rPr lang="ru-RU" sz="1600" b="1" dirty="0" smtClean="0"/>
                <a:t>Входящий в состав НОЦ перечень оборудования позволит обеспечить целый ряд дисциплин, включенных в РУП подготовки бакалавров и магистров в области защиты информации и систем управления информационного сервиса</a:t>
              </a:r>
              <a:endParaRPr lang="ru-RU" sz="1600" b="1" dirty="0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187450" y="1822698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pic>
        <p:nvPicPr>
          <p:cNvPr id="15" name="Picture 4" descr="C:\Documents and Settings\Игорь\Рабочий стол\1609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857760"/>
            <a:ext cx="4572032" cy="1377872"/>
          </a:xfrm>
          <a:prstGeom prst="rect">
            <a:avLst/>
          </a:prstGeom>
          <a:noFill/>
        </p:spPr>
      </p:pic>
      <p:pic>
        <p:nvPicPr>
          <p:cNvPr id="16" name="Picture 2" descr="C:\Documents and Settings\Игорь\Мои документы\Cisco_N7K-C7010-BUN_11173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214422"/>
            <a:ext cx="1643042" cy="2031840"/>
          </a:xfrm>
          <a:prstGeom prst="rect">
            <a:avLst/>
          </a:prstGeom>
          <a:noFill/>
        </p:spPr>
      </p:pic>
      <p:pic>
        <p:nvPicPr>
          <p:cNvPr id="17" name="Picture 3" descr="C:\Documents and Settings\Игорь\Рабочий стол\Cisco_2800_2_1906b458fa3d10322f80cfb9190f3719f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831756"/>
            <a:ext cx="4179884" cy="1026244"/>
          </a:xfrm>
          <a:prstGeom prst="rect">
            <a:avLst/>
          </a:prstGeom>
          <a:noFill/>
        </p:spPr>
      </p:pic>
      <p:pic>
        <p:nvPicPr>
          <p:cNvPr id="18" name="Picture 2" descr="C:\Documents and Settings\Игорь\Мои документы\CP-7965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429132"/>
            <a:ext cx="1728192" cy="136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причин выбрать </a:t>
            </a:r>
            <a:r>
              <a:rPr lang="ru-RU" smtClean="0"/>
              <a:t>кафедру ЗСС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467544" y="828328"/>
            <a:ext cx="6673850" cy="1194583"/>
            <a:chOff x="1187450" y="1847850"/>
            <a:chExt cx="6673850" cy="119458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285875" y="1944379"/>
              <a:ext cx="6575425" cy="1098054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r>
                <a:rPr lang="ru-RU" sz="1600" dirty="0" smtClean="0"/>
                <a:t>100% трудоустройство. Выпускники кафедры работают в ведущих телекоммуникационных компаниях, ведут проекты в системных интеграторах, возглавляют отделы банков</a:t>
              </a:r>
              <a:endParaRPr lang="ru-RU" sz="1600" dirty="0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467544" y="2139134"/>
            <a:ext cx="6673850" cy="596086"/>
            <a:chOff x="1187450" y="1818888"/>
            <a:chExt cx="6673850" cy="596086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285875" y="1818888"/>
              <a:ext cx="6575425" cy="596086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pPr algn="l"/>
              <a:r>
                <a:rPr lang="ru-RU" sz="1600" dirty="0" smtClean="0"/>
                <a:t>Актуальные, востребованные на рынке знания в области построения и защиты </a:t>
              </a:r>
              <a:r>
                <a:rPr lang="ru-RU" sz="1600" dirty="0" err="1" smtClean="0"/>
                <a:t>мультисервисных</a:t>
              </a:r>
              <a:r>
                <a:rPr lang="ru-RU" sz="1600" dirty="0" smtClean="0"/>
                <a:t> сетей и систем</a:t>
              </a:r>
              <a:endParaRPr lang="ru-RU" sz="1600" dirty="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467544" y="2906618"/>
            <a:ext cx="6673850" cy="1098054"/>
            <a:chOff x="1187450" y="1567904"/>
            <a:chExt cx="6673850" cy="1098054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1285875" y="1567904"/>
              <a:ext cx="6575425" cy="1098054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pPr algn="l"/>
              <a:r>
                <a:rPr lang="ru-RU" sz="1600" dirty="0" smtClean="0"/>
                <a:t>Возможность получить актуальные знания для участия в международной программе </a:t>
              </a:r>
              <a:r>
                <a:rPr lang="en-US" sz="1600" dirty="0" smtClean="0"/>
                <a:t>Tempus </a:t>
              </a:r>
              <a:r>
                <a:rPr lang="ru-RU" sz="1600" dirty="0" smtClean="0"/>
                <a:t>два диплома в области информационной безопасности (партнеры-страны Швеция, Польша, Греция, Латвия)</a:t>
              </a:r>
              <a:endParaRPr lang="ru-RU" sz="1600" dirty="0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187450" y="1593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13" name="Группа 15"/>
          <p:cNvGrpSpPr/>
          <p:nvPr/>
        </p:nvGrpSpPr>
        <p:grpSpPr>
          <a:xfrm>
            <a:off x="467544" y="4817624"/>
            <a:ext cx="6673850" cy="1859584"/>
            <a:chOff x="1187450" y="1444100"/>
            <a:chExt cx="6673850" cy="1859584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285875" y="1452679"/>
              <a:ext cx="6575425" cy="1851005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pPr algn="l"/>
              <a:r>
                <a:rPr lang="ru-RU" sz="1600" dirty="0" smtClean="0"/>
                <a:t>Учебный процесс кафедры построен на базе образовательных методик ведущих мировых лидеров производства сетевого и серверного оборудования, таких как </a:t>
              </a:r>
              <a:r>
                <a:rPr lang="en-US" sz="1600" dirty="0" smtClean="0"/>
                <a:t>Cisco Systems Inc., Microsoft Corp., Juniper Networks, </a:t>
              </a:r>
              <a:r>
                <a:rPr lang="en-US" sz="1600" dirty="0" err="1" smtClean="0"/>
                <a:t>NetApp</a:t>
              </a:r>
              <a:r>
                <a:rPr lang="ru-RU" sz="1600" dirty="0" smtClean="0"/>
                <a:t> и т.д.</a:t>
              </a:r>
            </a:p>
            <a:p>
              <a:pPr algn="l"/>
              <a:r>
                <a:rPr lang="ru-RU" sz="1600" dirty="0" smtClean="0"/>
                <a:t>Дисциплины ведут сертифицированные инструкторы </a:t>
              </a:r>
              <a:r>
                <a:rPr lang="ru-RU" sz="1600" dirty="0" err="1" smtClean="0"/>
                <a:t>компаний-вендоров</a:t>
              </a:r>
              <a:r>
                <a:rPr lang="ru-RU" sz="1600" dirty="0" smtClean="0"/>
                <a:t>.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1187450" y="144410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19" name="Группа 6"/>
          <p:cNvGrpSpPr/>
          <p:nvPr/>
        </p:nvGrpSpPr>
        <p:grpSpPr>
          <a:xfrm>
            <a:off x="467544" y="4120334"/>
            <a:ext cx="6673850" cy="596086"/>
            <a:chOff x="1187450" y="1818888"/>
            <a:chExt cx="6673850" cy="596086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1285875" y="1818888"/>
              <a:ext cx="6575425" cy="596086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pPr algn="l"/>
              <a:r>
                <a:rPr lang="ru-RU" sz="1600" dirty="0" smtClean="0"/>
                <a:t>Участие в интересных проектах кафедры, актуальные темы исследования в области защиты информации.</a:t>
              </a:r>
              <a:endParaRPr lang="ru-RU" sz="1600" dirty="0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Спасибо за внимание!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467544" y="980728"/>
            <a:ext cx="6673850" cy="457200"/>
            <a:chOff x="1187450" y="1847850"/>
            <a:chExt cx="6673850" cy="457200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285875" y="1944379"/>
              <a:ext cx="6575425" cy="345103"/>
            </a:xfrm>
            <a:prstGeom prst="roundRect">
              <a:avLst>
                <a:gd name="adj" fmla="val 41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lIns="457200" anchor="ctr">
              <a:spAutoFit/>
            </a:bodyPr>
            <a:lstStyle/>
            <a:p>
              <a:r>
                <a:rPr lang="ru-RU" sz="1600" b="1" dirty="0" smtClean="0"/>
                <a:t>Контакты</a:t>
              </a:r>
              <a:endParaRPr lang="ru-RU" sz="1600" b="1" dirty="0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187450" y="1847850"/>
              <a:ext cx="392113" cy="4572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C000"/>
                </a:gs>
                <a:gs pos="50000">
                  <a:srgbClr val="F0F0F0"/>
                </a:gs>
                <a:gs pos="100000">
                  <a:srgbClr val="FFC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 dirty="0">
                  <a:solidFill>
                    <a:srgbClr val="990033"/>
                  </a:solidFill>
                  <a:latin typeface="Wingdings" pitchFamily="2" charset="2"/>
                </a:rPr>
                <a:t>ü</a:t>
              </a:r>
            </a:p>
          </p:txBody>
        </p:sp>
      </p:grp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39552" y="1714488"/>
            <a:ext cx="7747224" cy="29210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Адрес: Санкт-Петербург, пр. Большевиков, д. 22, </a:t>
            </a:r>
          </a:p>
          <a:p>
            <a:pPr marL="0" indent="0">
              <a:buNone/>
            </a:pPr>
            <a:r>
              <a:rPr lang="ru-RU" sz="2400" dirty="0" smtClean="0"/>
              <a:t>ауд. 602</a:t>
            </a:r>
            <a:r>
              <a:rPr lang="en-US" sz="2400" dirty="0" smtClean="0"/>
              <a:t>/1</a:t>
            </a:r>
            <a:r>
              <a:rPr lang="ru-RU" sz="2400" dirty="0" smtClean="0"/>
              <a:t>, 600</a:t>
            </a:r>
            <a:r>
              <a:rPr lang="en-US" sz="2400" dirty="0" smtClean="0"/>
              <a:t>/1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603</a:t>
            </a:r>
            <a:r>
              <a:rPr lang="en-US" sz="2400" dirty="0" smtClean="0"/>
              <a:t>/1, 233/2, 514/2.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Телефон:</a:t>
            </a:r>
            <a:r>
              <a:rPr lang="en-US" sz="2400" dirty="0" smtClean="0"/>
              <a:t> </a:t>
            </a:r>
            <a:r>
              <a:rPr lang="ru-RU" sz="2400" dirty="0" smtClean="0"/>
              <a:t>(8-812)  326-31-58;</a:t>
            </a:r>
          </a:p>
          <a:p>
            <a:pPr marL="0" indent="0">
              <a:buNone/>
            </a:pPr>
            <a:r>
              <a:rPr lang="ru-RU" sz="2400" dirty="0" smtClean="0"/>
              <a:t>Сайт кафедры: </a:t>
            </a:r>
            <a:r>
              <a:rPr lang="en-US" sz="2400" dirty="0" smtClean="0">
                <a:hlinkClick r:id="rId2"/>
              </a:rPr>
              <a:t>http://zss.sut.ru/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Email: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3"/>
              </a:rPr>
              <a:t>krasov@pisem.net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3"/>
              </a:rPr>
              <a:t>ushakovia@gmail.com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Зам.зав.каф. проф. А.В.Красов +7 921 999 03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698625" y="23813"/>
            <a:ext cx="5438775" cy="307975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ctr" eaLnBrk="0" hangingPunct="0">
              <a:defRPr/>
            </a:pPr>
            <a:r>
              <a:rPr lang="ru-RU" sz="1100" dirty="0"/>
              <a:t>Бакалавр 210700 «</a:t>
            </a:r>
            <a:r>
              <a:rPr lang="ru-RU" sz="1100" dirty="0" err="1"/>
              <a:t>Инфокоммуникационные</a:t>
            </a:r>
            <a:r>
              <a:rPr lang="ru-RU" sz="1100" dirty="0"/>
              <a:t> технологии и системы связи»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439738"/>
            <a:ext cx="5427662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6" name="Стрелка вниз 7"/>
          <p:cNvSpPr>
            <a:spLocks noChangeArrowheads="1"/>
          </p:cNvSpPr>
          <p:nvPr/>
        </p:nvSpPr>
        <p:spPr bwMode="auto">
          <a:xfrm>
            <a:off x="4216400" y="1176338"/>
            <a:ext cx="379413" cy="225425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864" tIns="27432" rIns="54864" bIns="27432" anchorCtr="1"/>
          <a:lstStyle/>
          <a:p>
            <a:pPr algn="ctr" eaLnBrk="0" hangingPunct="0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8625" y="1401763"/>
            <a:ext cx="5438775" cy="307975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ctr" rtl="1" eaLnBrk="0" hangingPunct="0">
              <a:defRPr/>
            </a:pPr>
            <a:r>
              <a:rPr lang="ru-RU" sz="1100" dirty="0"/>
              <a:t>Дисциплина «Введение в </a:t>
            </a:r>
            <a:r>
              <a:rPr lang="ru-RU" sz="1100" dirty="0" smtClean="0"/>
              <a:t>профессию»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698625" y="1971675"/>
            <a:ext cx="5438775" cy="1092200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r" rtl="1" eaLnBrk="0" hangingPunct="0">
              <a:defRPr/>
            </a:pPr>
            <a:r>
              <a:rPr lang="ru-RU" sz="1100" dirty="0"/>
              <a:t>Декану факультета </a:t>
            </a:r>
          </a:p>
          <a:p>
            <a:pPr rtl="1" eaLnBrk="0" hangingPunct="0">
              <a:defRPr/>
            </a:pPr>
            <a:r>
              <a:rPr lang="ru-RU" sz="1100" dirty="0"/>
              <a:t>Заявление </a:t>
            </a:r>
          </a:p>
          <a:p>
            <a:pPr rtl="1" eaLnBrk="0" hangingPunct="0">
              <a:defRPr/>
            </a:pPr>
            <a:r>
              <a:rPr lang="ru-RU" sz="1100" dirty="0"/>
              <a:t>Прошу для дальнейшего обучения распределить меня на профиль: </a:t>
            </a:r>
          </a:p>
          <a:p>
            <a:pPr rtl="1" eaLnBrk="0" hangingPunct="0">
              <a:defRPr/>
            </a:pPr>
            <a:r>
              <a:rPr lang="ru-RU" sz="1100" dirty="0" smtClean="0"/>
              <a:t>1. Профиль №3 «Защищенные </a:t>
            </a:r>
            <a:r>
              <a:rPr lang="ru-RU" sz="1100" dirty="0"/>
              <a:t>системы и сети связи»</a:t>
            </a:r>
          </a:p>
          <a:p>
            <a:pPr rtl="1" eaLnBrk="0" hangingPunct="0">
              <a:defRPr/>
            </a:pPr>
            <a:r>
              <a:rPr lang="ru-RU" sz="1100" dirty="0" smtClean="0"/>
              <a:t>2. Профиль … «Программно-защищенные </a:t>
            </a:r>
            <a:r>
              <a:rPr lang="ru-RU" sz="1100" dirty="0" err="1" smtClean="0"/>
              <a:t>инфокоммуникации</a:t>
            </a:r>
            <a:r>
              <a:rPr lang="ru-RU" sz="1100" dirty="0" smtClean="0"/>
              <a:t>»</a:t>
            </a:r>
          </a:p>
          <a:p>
            <a:pPr rtl="1" eaLnBrk="0" hangingPunct="0">
              <a:defRPr/>
            </a:pPr>
            <a:r>
              <a:rPr lang="ru-RU" sz="1100" dirty="0" smtClean="0"/>
              <a:t>3</a:t>
            </a:r>
            <a:r>
              <a:rPr lang="ru-RU" sz="1100" dirty="0"/>
              <a:t>. ……. </a:t>
            </a:r>
          </a:p>
        </p:txBody>
      </p:sp>
      <p:sp>
        <p:nvSpPr>
          <p:cNvPr id="59399" name="Стрелка вниз 11"/>
          <p:cNvSpPr>
            <a:spLocks noChangeArrowheads="1"/>
          </p:cNvSpPr>
          <p:nvPr/>
        </p:nvSpPr>
        <p:spPr bwMode="auto">
          <a:xfrm>
            <a:off x="4216400" y="1722438"/>
            <a:ext cx="379413" cy="225425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864" tIns="27432" rIns="54864" bIns="27432" anchorCtr="1"/>
          <a:lstStyle/>
          <a:p>
            <a:pPr algn="ctr" eaLnBrk="0" hangingPunct="0"/>
            <a:endParaRPr lang="ru-RU"/>
          </a:p>
        </p:txBody>
      </p:sp>
      <p:sp>
        <p:nvSpPr>
          <p:cNvPr id="59400" name="Стрелка вниз 12"/>
          <p:cNvSpPr>
            <a:spLocks noChangeArrowheads="1"/>
          </p:cNvSpPr>
          <p:nvPr/>
        </p:nvSpPr>
        <p:spPr bwMode="auto">
          <a:xfrm>
            <a:off x="4216400" y="3063875"/>
            <a:ext cx="379413" cy="225425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864" tIns="27432" rIns="54864" bIns="27432" anchorCtr="1"/>
          <a:lstStyle/>
          <a:p>
            <a:pPr algn="ctr" eaLnBrk="0" hangingPunct="0"/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698625" y="3313113"/>
            <a:ext cx="5438775" cy="309562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ctr" rtl="1" eaLnBrk="0" hangingPunct="0">
              <a:defRPr/>
            </a:pPr>
            <a:r>
              <a:rPr lang="ru-RU" sz="1100" dirty="0"/>
              <a:t>Предварительное распределение по профилям (по заявлениям)</a:t>
            </a:r>
          </a:p>
        </p:txBody>
      </p:sp>
      <p:sp>
        <p:nvSpPr>
          <p:cNvPr id="59402" name="Стрелка вниз 14"/>
          <p:cNvSpPr>
            <a:spLocks noChangeArrowheads="1"/>
          </p:cNvSpPr>
          <p:nvPr/>
        </p:nvSpPr>
        <p:spPr bwMode="auto">
          <a:xfrm>
            <a:off x="4216400" y="3633788"/>
            <a:ext cx="379413" cy="225425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864" tIns="27432" rIns="54864" bIns="27432" anchorCtr="1"/>
          <a:lstStyle/>
          <a:p>
            <a:pPr algn="ctr" eaLnBrk="0" hangingPunct="0"/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98625" y="3859213"/>
            <a:ext cx="5438775" cy="309562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ctr" eaLnBrk="0" hangingPunct="0">
              <a:defRPr/>
            </a:pPr>
            <a:r>
              <a:rPr lang="ru-RU" sz="1100" dirty="0"/>
              <a:t>Учеба на 2-3 семестре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9404" name="Стрелка вниз 16"/>
          <p:cNvSpPr>
            <a:spLocks noChangeArrowheads="1"/>
          </p:cNvSpPr>
          <p:nvPr/>
        </p:nvSpPr>
        <p:spPr bwMode="auto">
          <a:xfrm>
            <a:off x="4216400" y="4179888"/>
            <a:ext cx="379413" cy="225425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864" tIns="27432" rIns="54864" bIns="27432" anchorCtr="1"/>
          <a:lstStyle/>
          <a:p>
            <a:pPr algn="ctr" eaLnBrk="0" hangingPunct="0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98625" y="4443413"/>
            <a:ext cx="5438775" cy="419100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ctr" rtl="1" eaLnBrk="0" hangingPunct="0">
              <a:defRPr/>
            </a:pPr>
            <a:r>
              <a:rPr lang="ru-RU" sz="1100" dirty="0"/>
              <a:t>Конкурс для распределения по профилям </a:t>
            </a:r>
          </a:p>
          <a:p>
            <a:pPr algn="ctr" rtl="1" eaLnBrk="0" hangingPunct="0">
              <a:defRPr/>
            </a:pPr>
            <a:r>
              <a:rPr lang="ru-RU" sz="1100" dirty="0"/>
              <a:t>(возможно изменение выбора профиля )</a:t>
            </a:r>
          </a:p>
        </p:txBody>
      </p:sp>
      <p:sp>
        <p:nvSpPr>
          <p:cNvPr id="59406" name="Стрелка вниз 22"/>
          <p:cNvSpPr>
            <a:spLocks noChangeArrowheads="1"/>
          </p:cNvSpPr>
          <p:nvPr/>
        </p:nvSpPr>
        <p:spPr bwMode="auto">
          <a:xfrm>
            <a:off x="2589213" y="4865688"/>
            <a:ext cx="379412" cy="225425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864" tIns="27432" rIns="54864" bIns="27432" anchorCtr="1"/>
          <a:lstStyle/>
          <a:p>
            <a:pPr algn="ctr" eaLnBrk="0" hangingPunct="0"/>
            <a:endParaRPr lang="ru-RU"/>
          </a:p>
        </p:txBody>
      </p:sp>
      <p:sp>
        <p:nvSpPr>
          <p:cNvPr id="59407" name="Стрелка вниз 23"/>
          <p:cNvSpPr>
            <a:spLocks noChangeArrowheads="1"/>
          </p:cNvSpPr>
          <p:nvPr/>
        </p:nvSpPr>
        <p:spPr bwMode="auto">
          <a:xfrm>
            <a:off x="5949950" y="4865688"/>
            <a:ext cx="379413" cy="225425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54864" tIns="27432" rIns="54864" bIns="27432" anchorCtr="1"/>
          <a:lstStyle/>
          <a:p>
            <a:pPr algn="ctr" eaLnBrk="0" hangingPunct="0"/>
            <a:endParaRPr lang="ru-RU"/>
          </a:p>
        </p:txBody>
      </p:sp>
      <p:pic>
        <p:nvPicPr>
          <p:cNvPr id="594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5140325"/>
            <a:ext cx="21224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663" y="5140325"/>
            <a:ext cx="21224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 bwMode="auto">
          <a:xfrm>
            <a:off x="1698625" y="5942013"/>
            <a:ext cx="2149475" cy="619125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ctr" rtl="1" eaLnBrk="0" hangingPunct="0">
              <a:defRPr/>
            </a:pPr>
            <a:r>
              <a:rPr lang="ru-RU" sz="1100" dirty="0" smtClean="0"/>
              <a:t>Профиль</a:t>
            </a:r>
            <a:r>
              <a:rPr lang="en-US" sz="1100" dirty="0" smtClean="0"/>
              <a:t> </a:t>
            </a:r>
            <a:r>
              <a:rPr lang="ru-RU" sz="1100" dirty="0" smtClean="0"/>
              <a:t>№3</a:t>
            </a:r>
            <a:endParaRPr lang="ru-RU" sz="1100" dirty="0"/>
          </a:p>
          <a:p>
            <a:pPr algn="ctr" rtl="1" eaLnBrk="0" hangingPunct="0">
              <a:defRPr/>
            </a:pPr>
            <a:r>
              <a:rPr lang="ru-RU" sz="1100" dirty="0"/>
              <a:t> «Защищенные системы и сети связи»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975225" y="5942013"/>
            <a:ext cx="2149475" cy="619125"/>
          </a:xfrm>
          <a:prstGeom prst="rect">
            <a:avLst/>
          </a:prstGeom>
          <a:ln w="127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864" tIns="27432" rIns="54864" bIns="27432" anchorCtr="1"/>
          <a:lstStyle/>
          <a:p>
            <a:pPr algn="ctr" rtl="1" eaLnBrk="0" hangingPunct="0">
              <a:defRPr/>
            </a:pPr>
            <a:r>
              <a:rPr lang="ru-RU" sz="1100" dirty="0" smtClean="0"/>
              <a:t>Профиль</a:t>
            </a:r>
            <a:endParaRPr lang="ru-RU" sz="1100" dirty="0"/>
          </a:p>
          <a:p>
            <a:pPr algn="ctr" rtl="1" eaLnBrk="0" hangingPunct="0">
              <a:defRPr/>
            </a:pPr>
            <a:r>
              <a:rPr lang="ru-RU" sz="1100" dirty="0"/>
              <a:t> </a:t>
            </a:r>
            <a:r>
              <a:rPr lang="ru-RU" sz="1100" dirty="0" smtClean="0"/>
              <a:t>«</a:t>
            </a:r>
            <a:r>
              <a:rPr lang="en-US" sz="1100" dirty="0" smtClean="0"/>
              <a:t>…</a:t>
            </a:r>
            <a:r>
              <a:rPr lang="ru-RU" sz="1100" dirty="0" smtClean="0"/>
              <a:t>»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66675"/>
            <a:ext cx="8486775" cy="487363"/>
          </a:xfrm>
        </p:spPr>
        <p:txBody>
          <a:bodyPr/>
          <a:lstStyle/>
          <a:p>
            <a:r>
              <a:rPr lang="ru-RU" dirty="0" smtClean="0"/>
              <a:t>Структура образовательных программ кафедры ЗСС</a:t>
            </a:r>
            <a:endParaRPr lang="ru-RU" dirty="0"/>
          </a:p>
        </p:txBody>
      </p:sp>
      <p:sp>
        <p:nvSpPr>
          <p:cNvPr id="5" name="AutoShape 95"/>
          <p:cNvSpPr>
            <a:spLocks noChangeArrowheads="1"/>
          </p:cNvSpPr>
          <p:nvPr/>
        </p:nvSpPr>
        <p:spPr bwMode="blackWhite">
          <a:xfrm>
            <a:off x="2286001" y="1955800"/>
            <a:ext cx="2819400" cy="48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11.03.02 бакалавр «Инфокоммуникационные технологии и системы связи»</a:t>
            </a:r>
            <a:endParaRPr lang="en-GB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96"/>
          <p:cNvSpPr>
            <a:spLocks noChangeArrowheads="1"/>
          </p:cNvSpPr>
          <p:nvPr/>
        </p:nvSpPr>
        <p:spPr bwMode="blackWhite">
          <a:xfrm>
            <a:off x="5331678" y="1918600"/>
            <a:ext cx="1653322" cy="158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10.03.01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Бакалавр «Информационная безопасность»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 группы</a:t>
            </a:r>
            <a:endParaRPr lang="en-GB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AutoShape 94"/>
          <p:cNvSpPr>
            <a:spLocks noChangeArrowheads="1"/>
          </p:cNvSpPr>
          <p:nvPr/>
        </p:nvSpPr>
        <p:spPr bwMode="blackWhite">
          <a:xfrm>
            <a:off x="0" y="584200"/>
            <a:ext cx="9144000" cy="4318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00"/>
              </a:gs>
              <a:gs pos="100000">
                <a:srgbClr val="C1C1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Факультативный цикл для школьников каф. ЗСС. Лицей при </a:t>
            </a:r>
            <a:r>
              <a:rPr lang="ru-RU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СПбГУТ</a:t>
            </a:r>
            <a:endParaRPr lang="en-GB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AutoShape 94"/>
          <p:cNvSpPr>
            <a:spLocks noChangeArrowheads="1"/>
          </p:cNvSpPr>
          <p:nvPr/>
        </p:nvSpPr>
        <p:spPr bwMode="blackWhite">
          <a:xfrm>
            <a:off x="0" y="1384300"/>
            <a:ext cx="9143999" cy="2794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Подготовка бакалавров и инженеров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178300" y="1117600"/>
            <a:ext cx="711200" cy="203200"/>
          </a:xfrm>
          <a:prstGeom prst="downArrow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12" name="AutoShape 96"/>
          <p:cNvSpPr>
            <a:spLocks noChangeArrowheads="1"/>
          </p:cNvSpPr>
          <p:nvPr/>
        </p:nvSpPr>
        <p:spPr bwMode="blackWhite">
          <a:xfrm>
            <a:off x="139700" y="1959093"/>
            <a:ext cx="1917700" cy="158420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CC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  <a:ex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210403.65 </a:t>
            </a:r>
          </a:p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Специальность «Защищенные системы связи»</a:t>
            </a:r>
          </a:p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 группы</a:t>
            </a:r>
            <a:endParaRPr lang="en-GB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AutoShape 95"/>
          <p:cNvSpPr>
            <a:spLocks noChangeArrowheads="1"/>
          </p:cNvSpPr>
          <p:nvPr/>
        </p:nvSpPr>
        <p:spPr bwMode="blackWhite">
          <a:xfrm>
            <a:off x="3022600" y="2590800"/>
            <a:ext cx="1346200" cy="93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«Защищенные системы и сети связи»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2 -3группы</a:t>
            </a:r>
          </a:p>
          <a:p>
            <a:pPr algn="ctr">
              <a:lnSpc>
                <a:spcPct val="80000"/>
              </a:lnSpc>
              <a:defRPr/>
            </a:pPr>
            <a:endParaRPr lang="en-GB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96"/>
          <p:cNvSpPr>
            <a:spLocks noChangeArrowheads="1"/>
          </p:cNvSpPr>
          <p:nvPr/>
        </p:nvSpPr>
        <p:spPr bwMode="blackWhite">
          <a:xfrm>
            <a:off x="7222586" y="1959875"/>
            <a:ext cx="1667414" cy="1532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1B1"/>
              </a:gs>
              <a:gs pos="100000">
                <a:srgbClr val="FFB1B1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prstDash val="dash"/>
          </a:ln>
          <a:effectLst>
            <a:prstShdw prst="shdw17" dist="17961" dir="2700000">
              <a:srgbClr val="FFB1B1">
                <a:gamma/>
                <a:shade val="60000"/>
                <a:invGamma/>
              </a:srgbClr>
            </a:prstShdw>
          </a:effectLst>
          <a:ex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43.03.01</a:t>
            </a:r>
          </a:p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Бакалавр «Сервис» профиль «Сервис систем безопасности»</a:t>
            </a:r>
          </a:p>
          <a:p>
            <a:pPr algn="ctr"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 группы</a:t>
            </a:r>
            <a:endParaRPr lang="en-GB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AutoShape 94"/>
          <p:cNvSpPr>
            <a:spLocks noChangeArrowheads="1"/>
          </p:cNvSpPr>
          <p:nvPr/>
        </p:nvSpPr>
        <p:spPr bwMode="blackWhite">
          <a:xfrm>
            <a:off x="0" y="3797300"/>
            <a:ext cx="9143999" cy="3048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Подготовка магистров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AutoShape 95"/>
          <p:cNvSpPr>
            <a:spLocks noChangeArrowheads="1"/>
          </p:cNvSpPr>
          <p:nvPr/>
        </p:nvSpPr>
        <p:spPr bwMode="blackWhite">
          <a:xfrm>
            <a:off x="173251" y="4381500"/>
            <a:ext cx="4195549" cy="812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11.04.02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 «</a:t>
            </a:r>
            <a:r>
              <a:rPr lang="ru-RU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Инфокоммуникационные</a:t>
            </a: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 и системы связи»</a:t>
            </a:r>
            <a:endParaRPr lang="en-GB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 «Защищенные системы и сети связи»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</a:t>
            </a:r>
            <a:endParaRPr lang="en-GB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96"/>
          <p:cNvSpPr>
            <a:spLocks noChangeArrowheads="1"/>
          </p:cNvSpPr>
          <p:nvPr/>
        </p:nvSpPr>
        <p:spPr bwMode="blackWhite">
          <a:xfrm>
            <a:off x="4597400" y="4406900"/>
            <a:ext cx="42799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10.04.01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Магистр «Информационная безопасность»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группы</a:t>
            </a:r>
            <a:endParaRPr lang="en-GB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" name="AutoShape 94"/>
          <p:cNvSpPr>
            <a:spLocks noChangeArrowheads="1"/>
          </p:cNvSpPr>
          <p:nvPr/>
        </p:nvSpPr>
        <p:spPr bwMode="blackWhite">
          <a:xfrm>
            <a:off x="0" y="5422900"/>
            <a:ext cx="9143999" cy="3175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Подготовка аспирантов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" name="AutoShape 93"/>
          <p:cNvSpPr>
            <a:spLocks noChangeArrowheads="1"/>
          </p:cNvSpPr>
          <p:nvPr/>
        </p:nvSpPr>
        <p:spPr bwMode="blackWhite">
          <a:xfrm>
            <a:off x="0" y="5943600"/>
            <a:ext cx="30226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FF505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05.13.01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«Системный анализ, управление и обработка информации»</a:t>
            </a:r>
            <a:endParaRPr lang="en-GB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AutoShape 95"/>
          <p:cNvSpPr>
            <a:spLocks noChangeArrowheads="1"/>
          </p:cNvSpPr>
          <p:nvPr/>
        </p:nvSpPr>
        <p:spPr bwMode="blackWhite">
          <a:xfrm>
            <a:off x="3162300" y="5969000"/>
            <a:ext cx="2755899" cy="812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FF99"/>
              </a:gs>
              <a:gs pos="100000">
                <a:srgbClr val="99FF99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05.12.13. «Сети и системы телекоммуникаций»</a:t>
            </a:r>
            <a:endParaRPr lang="en-GB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utoShape 96"/>
          <p:cNvSpPr>
            <a:spLocks noChangeArrowheads="1"/>
          </p:cNvSpPr>
          <p:nvPr/>
        </p:nvSpPr>
        <p:spPr bwMode="blackWhite">
          <a:xfrm>
            <a:off x="6045200" y="5969000"/>
            <a:ext cx="3098800" cy="812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7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05.1</a:t>
            </a:r>
            <a:r>
              <a:rPr lang="en-US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.19 «Информационная безопасность»</a:t>
            </a:r>
            <a:endParaRPr lang="en-GB" sz="1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6413500" y="5219700"/>
            <a:ext cx="711200" cy="203200"/>
          </a:xfrm>
          <a:prstGeom prst="downArrow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3289300" y="17145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5829300" y="17145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7734300" y="17272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838200" y="3594100"/>
            <a:ext cx="711200" cy="203200"/>
          </a:xfrm>
          <a:prstGeom prst="downArrow">
            <a:avLst/>
          </a:prstGeom>
          <a:solidFill>
            <a:srgbClr val="7030A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3365500" y="3568700"/>
            <a:ext cx="711200" cy="203200"/>
          </a:xfrm>
          <a:prstGeom prst="downArrow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5867400" y="3543300"/>
            <a:ext cx="711200" cy="203200"/>
          </a:xfrm>
          <a:prstGeom prst="downArrow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 bwMode="auto">
          <a:xfrm>
            <a:off x="7772400" y="3543300"/>
            <a:ext cx="711200" cy="203200"/>
          </a:xfrm>
          <a:prstGeom prst="downArrow">
            <a:avLst/>
          </a:prstGeom>
          <a:solidFill>
            <a:srgbClr val="FFCC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>
            <a:off x="2400300" y="2603500"/>
            <a:ext cx="508000" cy="241300"/>
          </a:xfrm>
          <a:prstGeom prst="downArrow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 bwMode="auto">
          <a:xfrm>
            <a:off x="4495800" y="2603500"/>
            <a:ext cx="520700" cy="266700"/>
          </a:xfrm>
          <a:prstGeom prst="downArrow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 bwMode="auto">
          <a:xfrm>
            <a:off x="1841500" y="41275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 bwMode="auto">
          <a:xfrm>
            <a:off x="6400800" y="41275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 bwMode="auto">
          <a:xfrm>
            <a:off x="1181100" y="57277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 bwMode="auto">
          <a:xfrm>
            <a:off x="4064000" y="57531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7327900" y="57531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1879600" y="5219700"/>
            <a:ext cx="711200" cy="203200"/>
          </a:xfrm>
          <a:prstGeom prst="downArrow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850900" y="1714500"/>
            <a:ext cx="711200" cy="2032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864" tIns="27432" rIns="54864" bIns="27432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55 Roman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2269" y="2577405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19600" y="2577405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3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716463" y="4048125"/>
            <a:ext cx="4237037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850" y="4078288"/>
            <a:ext cx="4237038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46400" y="1054100"/>
            <a:ext cx="5992813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1" y="1054100"/>
            <a:ext cx="2419350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Teachers of the department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52226" name="Picture 2" descr="C:\Users\admin\Downloads\kra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125538"/>
            <a:ext cx="738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admin\Downloads\andria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136650"/>
            <a:ext cx="850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Users\admin\Downloads\korzh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50" y="2449513"/>
            <a:ext cx="760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C:\Users\admin\Downloads\yakovl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4650" y="1955800"/>
            <a:ext cx="757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C:\Users\admin\Downloads\urk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125538"/>
            <a:ext cx="8159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C:\Users\admin\Downloads\chechul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7963" y="1128713"/>
            <a:ext cx="742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C:\Users\admin\Downloads\le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7263" y="1135063"/>
            <a:ext cx="8112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C:\Users\admin\Downloads\peshko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1155700"/>
            <a:ext cx="730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C:\Users\admin\Downloads\nebaev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2392363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C:\Users\admin\Downloads\kushnir_3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35800" y="2424113"/>
            <a:ext cx="744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C:\Users\admin\Downloads\g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37263" y="2459038"/>
            <a:ext cx="8112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C:\Users\admin\Downloads\volkogonov_4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27488" y="2465388"/>
            <a:ext cx="8588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05750" y="1163638"/>
            <a:ext cx="8763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42263" y="2454275"/>
            <a:ext cx="828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1" descr="http://zss.sut.ru/useruploads/images/imgo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43850" y="4230688"/>
            <a:ext cx="949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22" descr="C:\Users\admin\Downloads\sheffer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5075" y="4217988"/>
            <a:ext cx="7715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3" descr="C:\Users\admin\Downloads\cvetkov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476375" y="4260850"/>
            <a:ext cx="7588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4" descr="C:\Users\admin\Downloads\ushakov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6575" y="4176713"/>
            <a:ext cx="7508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5" descr="C:\Users\admin\Downloads\prudnikov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6738" y="5635625"/>
            <a:ext cx="6905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6" descr="C:\Users\admin\Downloads\Ковцур ММ фото+фон копия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63938" y="4291013"/>
            <a:ext cx="7874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7" descr="C:\Users\admin\Downloads\kirillov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46475" y="5554663"/>
            <a:ext cx="809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28" descr="C:\Users\admin\Downloads\gvozdev1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447800" y="5486400"/>
            <a:ext cx="787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29" descr="C:\Users\admin\Downloads\baskakov_new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514600" y="5591175"/>
            <a:ext cx="784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http://zss.sut.ru/useruploads/images/Podolyak_R_foto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049963" y="4179888"/>
            <a:ext cx="750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 descr="C:\Users\admin\Downloads\pestov1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29200" y="4146550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3" descr="C:\Users\admin\Downloads\levin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019925" y="4192588"/>
            <a:ext cx="803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35" descr="&amp;SHcy;&amp;tcy;&amp;iecy;&amp;rcy;&amp;iecy;&amp;ncy;&amp;bcy;&amp;iecy;&amp;rcy;&amp;gcy; &amp;Scy;&amp;tcy;&amp;acy;&amp;ncy;&amp;icy;&amp;scy;&amp;lcy;&amp;acy;&amp;vcy; &amp;Icy;&amp;gcy;&amp;ocy;&amp;rcy;&amp;iecy;&amp;vcy;&amp;icy;&amp;chcy;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021263" y="5554663"/>
            <a:ext cx="847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0" name="TextBox 1"/>
          <p:cNvSpPr txBox="1">
            <a:spLocks noChangeArrowheads="1"/>
          </p:cNvSpPr>
          <p:nvPr/>
        </p:nvSpPr>
        <p:spPr bwMode="auto">
          <a:xfrm>
            <a:off x="969963" y="754063"/>
            <a:ext cx="1566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Full Professors</a:t>
            </a:r>
            <a:endParaRPr lang="ru-RU" altLang="ru-RU" b="1"/>
          </a:p>
        </p:txBody>
      </p:sp>
      <p:sp>
        <p:nvSpPr>
          <p:cNvPr id="13351" name="TextBox 36"/>
          <p:cNvSpPr txBox="1">
            <a:spLocks noChangeArrowheads="1"/>
          </p:cNvSpPr>
          <p:nvPr/>
        </p:nvSpPr>
        <p:spPr bwMode="auto">
          <a:xfrm>
            <a:off x="5659438" y="754063"/>
            <a:ext cx="1735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Ph.D. Professors</a:t>
            </a:r>
            <a:endParaRPr lang="ru-RU" altLang="ru-RU" b="1"/>
          </a:p>
        </p:txBody>
      </p:sp>
      <p:sp>
        <p:nvSpPr>
          <p:cNvPr id="13352" name="TextBox 37"/>
          <p:cNvSpPr txBox="1">
            <a:spLocks noChangeArrowheads="1"/>
          </p:cNvSpPr>
          <p:nvPr/>
        </p:nvSpPr>
        <p:spPr bwMode="auto">
          <a:xfrm>
            <a:off x="1058863" y="3721100"/>
            <a:ext cx="212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Associate professors</a:t>
            </a:r>
            <a:endParaRPr lang="ru-RU" altLang="ru-RU" b="1"/>
          </a:p>
        </p:txBody>
      </p:sp>
      <p:sp>
        <p:nvSpPr>
          <p:cNvPr id="13353" name="TextBox 38"/>
          <p:cNvSpPr txBox="1">
            <a:spLocks noChangeArrowheads="1"/>
          </p:cNvSpPr>
          <p:nvPr/>
        </p:nvSpPr>
        <p:spPr bwMode="auto">
          <a:xfrm>
            <a:off x="6172200" y="3721100"/>
            <a:ext cx="113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/>
              <a:t>Assistants</a:t>
            </a:r>
            <a:endParaRPr lang="ru-RU" altLang="ru-RU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3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716463" y="3860800"/>
            <a:ext cx="4237037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850" y="3860800"/>
            <a:ext cx="4237038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73500" y="1054100"/>
            <a:ext cx="5065713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54100"/>
            <a:ext cx="3311525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Профессорско-преподавательский состав кафедры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4345" name="Picture 2" descr="C:\Documents and Settings\admin\Рабочий стол\Презентация кафедры\image~1126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152525"/>
            <a:ext cx="720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C:\Users\admin\Downloads\kras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1125538"/>
            <a:ext cx="738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" descr="C:\Users\admin\Downloads\andrian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763" y="1187450"/>
            <a:ext cx="850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" descr="C:\Users\admin\Downloads\buynevi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4763" y="2425700"/>
            <a:ext cx="7604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6" descr="C:\Users\admin\Downloads\yakovl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1150" y="2425700"/>
            <a:ext cx="757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7" descr="C:\Users\admin\Downloads\urk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1125538"/>
            <a:ext cx="8159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8" descr="C:\Users\admin\Downloads\chechuli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17963" y="1128713"/>
            <a:ext cx="742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9" descr="C:\Users\admin\Downloads\len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7263" y="1135063"/>
            <a:ext cx="8112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0" descr="C:\Users\admin\Downloads\peshkov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35800" y="1155700"/>
            <a:ext cx="730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1" descr="C:\Users\admin\Downloads\nebaev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9200" y="2392363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2" descr="C:\Users\admin\Downloads\kushnir_3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35800" y="2424113"/>
            <a:ext cx="744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13" descr="C:\Users\admin\Downloads\ger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37263" y="2459038"/>
            <a:ext cx="8112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14" descr="C:\Users\admin\Downloads\volkogonov_400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27488" y="2465388"/>
            <a:ext cx="8588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05750" y="1163638"/>
            <a:ext cx="8763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42263" y="2454275"/>
            <a:ext cx="828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1" descr="http://zss.sut.ru/useruploads/images/imgo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943850" y="4043363"/>
            <a:ext cx="949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2" descr="C:\Users\admin\Downloads\sheffer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5075" y="4000500"/>
            <a:ext cx="7715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3" descr="C:\Users\admin\Downloads\cvetkov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76375" y="4043363"/>
            <a:ext cx="7588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4" descr="C:\Users\admin\Downloads\ushakov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6575" y="3959225"/>
            <a:ext cx="7508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5" descr="C:\Users\admin\Downloads\prudnikov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66738" y="5418138"/>
            <a:ext cx="6905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6" descr="C:\Users\admin\Downloads\Ковцур ММ фото+фон копия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563938" y="4073525"/>
            <a:ext cx="787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27" descr="C:\Users\admin\Downloads\kirillov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546475" y="5337175"/>
            <a:ext cx="809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28" descr="C:\Users\admin\Downloads\gvozdev12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47800" y="5268913"/>
            <a:ext cx="787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29" descr="C:\Users\admin\Downloads\baskakov_new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514600" y="5373688"/>
            <a:ext cx="784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1" descr="http://zss.sut.ru/useruploads/images/Podolyak_R_foto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049963" y="3992563"/>
            <a:ext cx="750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2" descr="C:\Users\admin\Downloads\pestov1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029200" y="3959225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3" descr="C:\Users\admin\Downloads\levin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019925" y="4005263"/>
            <a:ext cx="803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35" descr="&amp;SHcy;&amp;tcy;&amp;iecy;&amp;rcy;&amp;iecy;&amp;ncy;&amp;bcy;&amp;iecy;&amp;rcy;&amp;gcy; &amp;Scy;&amp;tcy;&amp;acy;&amp;ncy;&amp;icy;&amp;scy;&amp;lcy;&amp;acy;&amp;vcy; &amp;Icy;&amp;gcy;&amp;ocy;&amp;rcy;&amp;iecy;&amp;vcy;&amp;icy;&amp;chcy;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021263" y="5367338"/>
            <a:ext cx="847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536575" y="1557338"/>
            <a:ext cx="2595563" cy="3860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2229" name="Picture 5" descr="C:\Users\admin\Downloads\korzhik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85800" y="1681163"/>
            <a:ext cx="23399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3635375" y="2536825"/>
            <a:ext cx="5067300" cy="1755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Prof</a:t>
            </a:r>
            <a:r>
              <a:rPr lang="ru-RU" sz="1600" dirty="0"/>
              <a:t>. </a:t>
            </a:r>
            <a:r>
              <a:rPr lang="en-US" sz="1600" dirty="0"/>
              <a:t>Valery </a:t>
            </a:r>
            <a:r>
              <a:rPr lang="en-US" sz="1600" dirty="0" err="1"/>
              <a:t>Ivanovich</a:t>
            </a:r>
            <a:r>
              <a:rPr lang="en-US" sz="1600" dirty="0"/>
              <a:t> </a:t>
            </a:r>
            <a:r>
              <a:rPr lang="en-US" sz="1600" dirty="0" err="1"/>
              <a:t>Korzhik</a:t>
            </a:r>
            <a:r>
              <a:rPr lang="en-US" sz="1600" dirty="0"/>
              <a:t> is one of the famous scientists in Russia in the area of Cryptography and Steganography. He also works in our department.</a:t>
            </a: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716463" y="3860800"/>
            <a:ext cx="4237037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850" y="3860800"/>
            <a:ext cx="4237038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73500" y="1054100"/>
            <a:ext cx="5065713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54100"/>
            <a:ext cx="3311525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Профессорско-преподавательский состав кафедры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4" name="Picture 2" descr="C:\Documents and Settings\admin\Рабочий стол\Презентация кафедры\image~1126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152525"/>
            <a:ext cx="720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admin\Downloads\kra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125538"/>
            <a:ext cx="738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Users\admin\Downloads\korzh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05050"/>
            <a:ext cx="760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C:\Users\admin\Downloads\yakovl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150" y="2281238"/>
            <a:ext cx="757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C:\Users\admin\Downloads\urk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125538"/>
            <a:ext cx="8159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C:\Users\admin\Downloads\chechul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7963" y="1128713"/>
            <a:ext cx="742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/>
            </a:outerShdw>
          </a:effectLst>
        </p:spPr>
      </p:pic>
      <p:pic>
        <p:nvPicPr>
          <p:cNvPr id="52233" name="Picture 9" descr="C:\Users\admin\Downloads\le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7263" y="1135063"/>
            <a:ext cx="8112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C:\Users\admin\Downloads\peshko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1155700"/>
            <a:ext cx="730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C:\Users\admin\Downloads\nebaev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2392363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C:\Users\admin\Downloads\kushnir_3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35800" y="2424113"/>
            <a:ext cx="744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C:\Users\admin\Downloads\g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37263" y="2459038"/>
            <a:ext cx="8112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C:\Users\admin\Downloads\volkogonov_4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27488" y="2465388"/>
            <a:ext cx="8588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42263" y="2454275"/>
            <a:ext cx="828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1" descr="http://zss.sut.ru/useruploads/images/im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43850" y="4043363"/>
            <a:ext cx="949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22" descr="C:\Users\admin\Downloads\sheffer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5075" y="3856038"/>
            <a:ext cx="7715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3" descr="C:\Users\admin\Downloads\cvetkov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3898900"/>
            <a:ext cx="7588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4" descr="C:\Users\admin\Downloads\ushakov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6575" y="3814763"/>
            <a:ext cx="750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5" descr="C:\Users\admin\Downloads\prudnikov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66738" y="5275263"/>
            <a:ext cx="6905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6" descr="C:\Users\admin\Downloads\Ковцур ММ фото+фон копия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63938" y="4073525"/>
            <a:ext cx="787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7" descr="C:\Users\admin\Downloads\kirillov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46475" y="5337175"/>
            <a:ext cx="809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29" descr="C:\Users\admin\Downloads\baskakov_new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514600" y="5229225"/>
            <a:ext cx="784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http://zss.sut.ru/useruploads/images/Podolyak_R_foto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049963" y="3992563"/>
            <a:ext cx="750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 descr="C:\Users\admin\Downloads\pestov1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029200" y="3959225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3" descr="C:\Users\admin\Downloads\levin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019925" y="4005263"/>
            <a:ext cx="803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35" descr="&amp;SHcy;&amp;tcy;&amp;iecy;&amp;rcy;&amp;iecy;&amp;ncy;&amp;bcy;&amp;iecy;&amp;rcy;&amp;gcy; &amp;Scy;&amp;tcy;&amp;acy;&amp;ncy;&amp;icy;&amp;scy;&amp;lcy;&amp;acy;&amp;vcy; &amp;Icy;&amp;gcy;&amp;ocy;&amp;rcy;&amp;iecy;&amp;vcy;&amp;icy;&amp;chcy;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21263" y="5367338"/>
            <a:ext cx="847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23850" y="1246188"/>
            <a:ext cx="3414713" cy="50625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73500" y="2765425"/>
            <a:ext cx="5065713" cy="17573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Heads of government companies, employees of </a:t>
            </a:r>
            <a:r>
              <a:rPr lang="en-US" sz="1600" dirty="0" smtClean="0"/>
              <a:t>state </a:t>
            </a:r>
            <a:r>
              <a:rPr lang="en-US" sz="1600" dirty="0"/>
              <a:t>services of Russia works in our department.</a:t>
            </a:r>
            <a:endParaRPr lang="ru-RU" sz="1600" dirty="0"/>
          </a:p>
        </p:txBody>
      </p:sp>
      <p:pic>
        <p:nvPicPr>
          <p:cNvPr id="52227" name="Picture 3" descr="C:\Users\admin\Downloads\andrianov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049463" y="1503363"/>
            <a:ext cx="13700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403350" y="4146550"/>
            <a:ext cx="137001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28" descr="C:\Users\admin\Downloads\gvozdev12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87363" y="1412875"/>
            <a:ext cx="13684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3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716463" y="3860800"/>
            <a:ext cx="4237037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850" y="3860800"/>
            <a:ext cx="4237038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73500" y="1054100"/>
            <a:ext cx="5065713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54100"/>
            <a:ext cx="3311525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Профессорско-преподавательский состав кафедры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52226" name="Picture 2" descr="C:\Users\admin\Downloads\kra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1125538"/>
            <a:ext cx="738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admin\Downloads\andria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763" y="1187450"/>
            <a:ext cx="850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Users\admin\Downloads\buynev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4763" y="2425700"/>
            <a:ext cx="7604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Users\admin\Downloads\korzh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449513"/>
            <a:ext cx="760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C:\Users\admin\Downloads\yakovle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1150" y="2425700"/>
            <a:ext cx="757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C:\Users\admin\Downloads\chechul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7963" y="1128713"/>
            <a:ext cx="742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C:\Users\admin\Downloads\le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7263" y="1135063"/>
            <a:ext cx="8112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C:\Users\admin\Downloads\peshko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1155700"/>
            <a:ext cx="730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C:\Users\admin\Downloads\nebaev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2392363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C:\Users\admin\Downloads\kushnir_3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35800" y="2424113"/>
            <a:ext cx="744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C:\Users\admin\Downloads\g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37263" y="2459038"/>
            <a:ext cx="8112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1" descr="http://zss.sut.ru/useruploads/images/im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43850" y="4043363"/>
            <a:ext cx="949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3" descr="C:\Users\admin\Downloads\cvetkov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76375" y="4043363"/>
            <a:ext cx="7588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4" descr="C:\Users\admin\Downloads\ushakov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6575" y="3959225"/>
            <a:ext cx="7508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6" descr="C:\Users\admin\Downloads\Ковцур ММ фото+фон копия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63938" y="4073525"/>
            <a:ext cx="787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29" descr="C:\Users\admin\Downloads\baskakov_new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4600" y="5373688"/>
            <a:ext cx="784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http://zss.sut.ru/useruploads/images/Podolyak_R_foto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49963" y="3992563"/>
            <a:ext cx="750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 descr="C:\Users\admin\Downloads\pestov1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29200" y="3959225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3" descr="C:\Users\admin\Downloads\levin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19925" y="4005263"/>
            <a:ext cx="803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35" descr="&amp;SHcy;&amp;tcy;&amp;iecy;&amp;rcy;&amp;iecy;&amp;ncy;&amp;bcy;&amp;iecy;&amp;rcy;&amp;gcy; &amp;Scy;&amp;tcy;&amp;acy;&amp;ncy;&amp;icy;&amp;scy;&amp;lcy;&amp;acy;&amp;vcy; &amp;Icy;&amp;gcy;&amp;ocy;&amp;rcy;&amp;iecy;&amp;vcy;&amp;icy;&amp;chcy;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21263" y="5367338"/>
            <a:ext cx="847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266700" y="1484313"/>
            <a:ext cx="3416300" cy="44656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" name="Picture 2" descr="C:\Documents and Settings\admin\Рабочий стол\Презентация кафедры\image~11266.jpe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6725" y="1844675"/>
            <a:ext cx="720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C:\Users\admin\Downloads\urkin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349375" y="1878013"/>
            <a:ext cx="8159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C:\Users\admin\Downloads\volkogonov_400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412875" y="3217863"/>
            <a:ext cx="8572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8938" y="3248025"/>
            <a:ext cx="8763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343150" y="1893888"/>
            <a:ext cx="828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5" descr="C:\Users\admin\Downloads\prudnikov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66725" y="4440238"/>
            <a:ext cx="6905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7" descr="C:\Users\admin\Downloads\kirillov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387600" y="3201988"/>
            <a:ext cx="8080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28" descr="C:\Users\admin\Downloads\gvozdev12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447800" y="4433888"/>
            <a:ext cx="787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3873500" y="2765425"/>
            <a:ext cx="5065713" cy="17573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Also heads and lead employees of huge info-communication companies of the region works in our department</a:t>
            </a:r>
            <a:r>
              <a:rPr lang="ru-RU" sz="1600" dirty="0"/>
              <a:t>.</a:t>
            </a:r>
          </a:p>
        </p:txBody>
      </p:sp>
      <p:pic>
        <p:nvPicPr>
          <p:cNvPr id="52246" name="Picture 22" descr="C:\Users\admin\Downloads\sheffer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406650" y="4441825"/>
            <a:ext cx="7699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3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716463" y="3860800"/>
            <a:ext cx="4237037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850" y="3860800"/>
            <a:ext cx="4237038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73500" y="1054100"/>
            <a:ext cx="5065713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54100"/>
            <a:ext cx="3311525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Профессорско-преподавательский состав кафедры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4" name="Picture 2" descr="C:\Documents and Settings\admin\Рабочий стол\Презентация кафедры\image~1126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152525"/>
            <a:ext cx="720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admin\Downloads\kra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125538"/>
            <a:ext cx="738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admin\Downloads\andrian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4763" y="1187450"/>
            <a:ext cx="850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Users\admin\Downloads\buynev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763" y="2425700"/>
            <a:ext cx="7604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Users\admin\Downloads\korzh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449513"/>
            <a:ext cx="760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C:\Users\admin\Downloads\yakovl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1150" y="2425700"/>
            <a:ext cx="757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C:\Users\admin\Downloads\peshko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5800" y="1155700"/>
            <a:ext cx="730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C:\Users\admin\Downloads\kushnir_3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5800" y="2424113"/>
            <a:ext cx="744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C:\Users\admin\Downloads\volkogonov_40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27488" y="2465388"/>
            <a:ext cx="8588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05750" y="1163638"/>
            <a:ext cx="8763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42263" y="2454275"/>
            <a:ext cx="828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22" descr="C:\Users\admin\Downloads\sheffe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5075" y="4000500"/>
            <a:ext cx="7715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5" descr="C:\Users\admin\Downloads\prudnikov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6738" y="5418138"/>
            <a:ext cx="6905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28" descr="C:\Users\admin\Downloads\gvozdev1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47800" y="5268913"/>
            <a:ext cx="787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323850" y="1246188"/>
            <a:ext cx="3414713" cy="50625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73500" y="2559050"/>
            <a:ext cx="5065713" cy="19637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We’re  </a:t>
            </a:r>
            <a:r>
              <a:rPr lang="ru-RU" sz="1600" dirty="0"/>
              <a:t>– </a:t>
            </a:r>
            <a:r>
              <a:rPr lang="en-US" sz="1600" dirty="0"/>
              <a:t>one of the most youngest team of the university!</a:t>
            </a:r>
            <a:endParaRPr lang="ru-RU" sz="1600" dirty="0"/>
          </a:p>
        </p:txBody>
      </p:sp>
      <p:pic>
        <p:nvPicPr>
          <p:cNvPr id="52231" name="Picture 7" descr="C:\Users\admin\Downloads\urkin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5288" y="1303338"/>
            <a:ext cx="8159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C:\Users\admin\Downloads\chechulin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58888" y="1341438"/>
            <a:ext cx="74295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C:\Users\admin\Downloads\lena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51050" y="1323975"/>
            <a:ext cx="811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C:\Users\admin\Downloads\ger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16238" y="1308100"/>
            <a:ext cx="8112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C:\Users\admin\Downloads\nebaeva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4175" y="2559050"/>
            <a:ext cx="8270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1" descr="http://zss.sut.ru/useruploads/images/imgo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65350" y="5054600"/>
            <a:ext cx="9477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3" descr="C:\Users\admin\Downloads\cvetkov2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2588" y="5041900"/>
            <a:ext cx="7588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4" descr="C:\Users\admin\Downloads\ushakov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938463" y="3803650"/>
            <a:ext cx="7508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6" descr="C:\Users\admin\Downloads\Ковцур ММ фото+фон копия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03438" y="3846513"/>
            <a:ext cx="787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7" descr="C:\Users\admin\Downloads\kirillov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2588" y="3857625"/>
            <a:ext cx="8080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29" descr="C:\Users\admin\Downloads\baskakov_new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257300" y="3894138"/>
            <a:ext cx="78263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http://zss.sut.ru/useruploads/images/Podolyak_R_foto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11375" y="2606675"/>
            <a:ext cx="7508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 descr="C:\Users\admin\Downloads\pestov1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249363" y="2559050"/>
            <a:ext cx="8270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3" descr="C:\Users\admin\Downloads\levin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916238" y="2559050"/>
            <a:ext cx="801687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35" descr="&amp;SHcy;&amp;tcy;&amp;iecy;&amp;rcy;&amp;iecy;&amp;ncy;&amp;bcy;&amp;iecy;&amp;rcy;&amp;gcy; &amp;Scy;&amp;tcy;&amp;acy;&amp;ncy;&amp;icy;&amp;scy;&amp;lcy;&amp;acy;&amp;vcy; &amp;Icy;&amp;gcy;&amp;ocy;&amp;rcy;&amp;iecy;&amp;vcy;&amp;icy;&amp;chcy;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255713" y="5092700"/>
            <a:ext cx="847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3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4716463" y="3860800"/>
            <a:ext cx="4237037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3850" y="3860800"/>
            <a:ext cx="4237038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73500" y="1054100"/>
            <a:ext cx="5065713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054100"/>
            <a:ext cx="3311525" cy="2663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Профессорско-преподавательский состав кафедры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14" name="Picture 2" descr="C:\Documents and Settings\admin\Рабочий стол\Презентация кафедры\image~1126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152525"/>
            <a:ext cx="720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admin\Downloads\kra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125538"/>
            <a:ext cx="7381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Users\admin\Downloads\andrian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4763" y="1187450"/>
            <a:ext cx="850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C:\Users\admin\Downloads\buynev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763" y="2425700"/>
            <a:ext cx="7604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C:\Users\admin\Downloads\korzh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449513"/>
            <a:ext cx="760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C:\Users\admin\Downloads\yakovl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1150" y="2425700"/>
            <a:ext cx="757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C:\Users\admin\Downloads\chechul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7963" y="1128713"/>
            <a:ext cx="742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C:\Users\admin\Downloads\len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7263" y="1135063"/>
            <a:ext cx="8112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C:\Users\admin\Downloads\peshko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35800" y="1155700"/>
            <a:ext cx="7302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C:\Users\admin\Downloads\kushnir_3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35800" y="2424113"/>
            <a:ext cx="74453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C:\Users\admin\Downloads\volkogonov_4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27488" y="2465388"/>
            <a:ext cx="8588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5750" y="1163638"/>
            <a:ext cx="8763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42263" y="2454275"/>
            <a:ext cx="828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5" name="Picture 21" descr="http://zss.sut.ru/useruploads/images/im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43850" y="4043363"/>
            <a:ext cx="949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6" name="Picture 22" descr="C:\Users\admin\Downloads\sheffer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5075" y="4000500"/>
            <a:ext cx="7715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9" name="Picture 25" descr="C:\Users\admin\Downloads\prudnikov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9750" y="5343525"/>
            <a:ext cx="6889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7" descr="C:\Users\admin\Downloads\kirillov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46475" y="5337175"/>
            <a:ext cx="8096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2" name="Picture 28" descr="C:\Users\admin\Downloads\gvozdev1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447800" y="5268913"/>
            <a:ext cx="787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3" name="Picture 29" descr="C:\Users\admin\Downloads\baskakov_new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14600" y="5373688"/>
            <a:ext cx="784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6" name="Picture 32" descr="C:\Users\admin\Downloads\pestov1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29200" y="3959225"/>
            <a:ext cx="8270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9" name="Picture 35" descr="&amp;SHcy;&amp;tcy;&amp;iecy;&amp;rcy;&amp;iecy;&amp;ncy;&amp;bcy;&amp;iecy;&amp;rcy;&amp;gcy; &amp;Scy;&amp;tcy;&amp;acy;&amp;ncy;&amp;icy;&amp;scy;&amp;lcy;&amp;acy;&amp;vcy; &amp;Icy;&amp;gcy;&amp;ocy;&amp;rcy;&amp;iecy;&amp;vcy;&amp;icy;&amp;chcy;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21263" y="5367338"/>
            <a:ext cx="8477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3873500" y="2765425"/>
            <a:ext cx="5065713" cy="17573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/>
              <a:t>8 </a:t>
            </a:r>
            <a:r>
              <a:rPr lang="en-US" sz="1600" b="1" dirty="0"/>
              <a:t>teachers are graduates of our department</a:t>
            </a:r>
            <a:r>
              <a:rPr lang="ru-RU" sz="1600" b="1" dirty="0"/>
              <a:t>, </a:t>
            </a:r>
            <a:r>
              <a:rPr lang="en-US" sz="1600" b="1" dirty="0"/>
              <a:t>continuing co-working and scientific research.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3850" y="1246188"/>
            <a:ext cx="3414713" cy="45561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2231" name="Picture 7" descr="C:\Users\admin\Downloads\urkin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07988" y="1306513"/>
            <a:ext cx="8159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C:\Users\admin\Downloads\nebaeva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408113" y="1303338"/>
            <a:ext cx="8270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C:\Users\admin\Downloads\ger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435225" y="1312863"/>
            <a:ext cx="8112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3" descr="C:\Users\admin\Downloads\cvetkov2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49263" y="3959225"/>
            <a:ext cx="76041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24" descr="C:\Users\admin\Downloads\ushakov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463675" y="2692400"/>
            <a:ext cx="7508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0" name="Picture 26" descr="C:\Users\admin\Downloads\Ковцур ММ фото+фон копия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408113" y="3968750"/>
            <a:ext cx="787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5" name="Picture 31" descr="http://zss.sut.ru/useruploads/images/Podolyak_R_foto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41325" y="2760663"/>
            <a:ext cx="7508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7" name="Picture 33" descr="C:\Users\admin\Downloads\levin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443163" y="2655888"/>
            <a:ext cx="8032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34" grpId="0" animBg="1"/>
      <p:bldP spid="3" grpId="0" animBg="1"/>
    </p:bld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3399"/>
      </a:dk2>
      <a:lt2>
        <a:srgbClr val="9F9F9F"/>
      </a:lt2>
      <a:accent1>
        <a:srgbClr val="FFFFFF"/>
      </a:accent1>
      <a:accent2>
        <a:srgbClr val="009966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8A5C"/>
      </a:accent6>
      <a:hlink>
        <a:srgbClr val="6600CC"/>
      </a:hlink>
      <a:folHlink>
        <a:srgbClr val="FFCC00"/>
      </a:folHlink>
    </a:clrScheme>
    <a:fontScheme name="Blank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864" tIns="27432" rIns="54864" bIns="27432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864" tIns="27432" rIns="54864" bIns="27432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399"/>
    </a:dk2>
    <a:lt2>
      <a:srgbClr val="9F9F9F"/>
    </a:lt2>
    <a:accent1>
      <a:srgbClr val="FFFFFF"/>
    </a:accent1>
    <a:accent2>
      <a:srgbClr val="009966"/>
    </a:accent2>
    <a:accent3>
      <a:srgbClr val="FFFFFF"/>
    </a:accent3>
    <a:accent4>
      <a:srgbClr val="000000"/>
    </a:accent4>
    <a:accent5>
      <a:srgbClr val="FFFFFF"/>
    </a:accent5>
    <a:accent6>
      <a:srgbClr val="008A5C"/>
    </a:accent6>
    <a:hlink>
      <a:srgbClr val="6600CC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Pages>1</Pages>
  <Words>1874</Words>
  <Application>Microsoft Office PowerPoint</Application>
  <PresentationFormat>Экран (4:3)</PresentationFormat>
  <Paragraphs>337</Paragraphs>
  <Slides>27</Slides>
  <Notes>6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Blank</vt:lpstr>
      <vt:lpstr>Photo Editor Photo</vt:lpstr>
      <vt:lpstr>Кафедра ЗСС</vt:lpstr>
      <vt:lpstr>Кафедра  Защищенных систем связи</vt:lpstr>
      <vt:lpstr>Структура образовательных программ кафедры ЗСС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Профиль «Защищенные системы и сети связи»</vt:lpstr>
      <vt:lpstr>Профиль «Защищенные с системы связи»</vt:lpstr>
      <vt:lpstr>Защищенные системы связи</vt:lpstr>
      <vt:lpstr>Теория информационной безопасности</vt:lpstr>
      <vt:lpstr> </vt:lpstr>
      <vt:lpstr>Международные проекты кафедры ЗСС</vt:lpstr>
      <vt:lpstr>международная Летняя школа студентов ENGENSEC 2016 г. </vt:lpstr>
      <vt:lpstr>Слайд 18</vt:lpstr>
      <vt:lpstr>Слайд 19</vt:lpstr>
      <vt:lpstr>Дополнительные программы кафедры ЗСС</vt:lpstr>
      <vt:lpstr>Слайд 21</vt:lpstr>
      <vt:lpstr>С 01.09.13 на кафедре ЗСС открыта  Академия VMware</vt:lpstr>
      <vt:lpstr>Слайд 23</vt:lpstr>
      <vt:lpstr>Слайд 24</vt:lpstr>
      <vt:lpstr>5 причин выбрать кафедру ЗСС</vt:lpstr>
      <vt:lpstr>Слайд 26</vt:lpstr>
      <vt:lpstr>Слайд 27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Layering and Grouping of IMS Elements</dc:title>
  <dc:creator>Mark H. Jones</dc:creator>
  <cp:lastModifiedBy>krasov</cp:lastModifiedBy>
  <cp:revision>153</cp:revision>
  <cp:lastPrinted>2001-05-29T14:55:32Z</cp:lastPrinted>
  <dcterms:created xsi:type="dcterms:W3CDTF">2004-07-23T16:33:43Z</dcterms:created>
  <dcterms:modified xsi:type="dcterms:W3CDTF">2016-09-07T08:36:22Z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">
    <vt:lpwstr>Mark H. Jones</vt:lpwstr>
  </property>
</Properties>
</file>